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282" r:id="rId4"/>
    <p:sldId id="278" r:id="rId5"/>
    <p:sldId id="279" r:id="rId6"/>
    <p:sldId id="280" r:id="rId7"/>
    <p:sldId id="276" r:id="rId8"/>
    <p:sldId id="271" r:id="rId9"/>
    <p:sldId id="270" r:id="rId10"/>
    <p:sldId id="269" r:id="rId11"/>
    <p:sldId id="272" r:id="rId12"/>
    <p:sldId id="277" r:id="rId13"/>
    <p:sldId id="263" r:id="rId14"/>
    <p:sldId id="259" r:id="rId15"/>
    <p:sldId id="260" r:id="rId16"/>
    <p:sldId id="261" r:id="rId17"/>
    <p:sldId id="262" r:id="rId18"/>
    <p:sldId id="257" r:id="rId19"/>
    <p:sldId id="258" r:id="rId20"/>
    <p:sldId id="275" r:id="rId21"/>
    <p:sldId id="273"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94" autoAdjust="0"/>
    <p:restoredTop sz="94660"/>
  </p:normalViewPr>
  <p:slideViewPr>
    <p:cSldViewPr snapToGrid="0">
      <p:cViewPr>
        <p:scale>
          <a:sx n="60" d="100"/>
          <a:sy n="60" d="100"/>
        </p:scale>
        <p:origin x="-480" y="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1DFB891-DF7A-4B45-95BA-50F74A2BA0E6}" type="datetimeFigureOut">
              <a:rPr lang="en-US" smtClean="0"/>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318785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DFB891-DF7A-4B45-95BA-50F74A2BA0E6}" type="datetimeFigureOut">
              <a:rPr lang="en-US" smtClean="0"/>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2585157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DFB891-DF7A-4B45-95BA-50F74A2BA0E6}" type="datetimeFigureOut">
              <a:rPr lang="en-US" smtClean="0"/>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3579582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DFB891-DF7A-4B45-95BA-50F74A2BA0E6}" type="datetimeFigureOut">
              <a:rPr lang="en-US" smtClean="0"/>
              <a:t>11/25/2015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1681576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1DFB891-DF7A-4B45-95BA-50F74A2BA0E6}" type="datetimeFigureOut">
              <a:rPr lang="en-US" smtClean="0"/>
              <a:t>11/25/2015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2189022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DFB891-DF7A-4B45-95BA-50F74A2BA0E6}" type="datetimeFigureOut">
              <a:rPr lang="en-US" smtClean="0"/>
              <a:t>11/25/2015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1153129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FB891-DF7A-4B45-95BA-50F74A2BA0E6}" type="datetimeFigureOut">
              <a:rPr lang="en-US" smtClean="0"/>
              <a:t>11/25/2015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2579835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FB891-DF7A-4B45-95BA-50F74A2BA0E6}" type="datetimeFigureOut">
              <a:rPr lang="en-US" smtClean="0"/>
              <a:t>11/25/2015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107380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FB891-DF7A-4B45-95BA-50F74A2BA0E6}" type="datetimeFigureOut">
              <a:rPr lang="en-US" smtClean="0"/>
              <a:t>11/25/2015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676640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DFB891-DF7A-4B45-95BA-50F74A2BA0E6}" type="datetimeFigureOut">
              <a:rPr lang="en-US" smtClean="0"/>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179632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DFB891-DF7A-4B45-95BA-50F74A2BA0E6}" type="datetimeFigureOut">
              <a:rPr lang="en-US" smtClean="0"/>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5A791-57C4-4892-B2BB-EFBBA755B98D}" type="slidenum">
              <a:rPr lang="en-US" smtClean="0"/>
              <a:t>‹#›</a:t>
            </a:fld>
            <a:endParaRPr lang="en-US"/>
          </a:p>
        </p:txBody>
      </p:sp>
    </p:spTree>
    <p:extLst>
      <p:ext uri="{BB962C8B-B14F-4D97-AF65-F5344CB8AC3E}">
        <p14:creationId xmlns:p14="http://schemas.microsoft.com/office/powerpoint/2010/main" val="296943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FB891-DF7A-4B45-95BA-50F74A2BA0E6}" type="datetimeFigureOut">
              <a:rPr lang="en-US" smtClean="0"/>
              <a:t>11/25/2015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45A791-57C4-4892-B2BB-EFBBA755B98D}" type="slidenum">
              <a:rPr lang="en-US" smtClean="0"/>
              <a:t>‹#›</a:t>
            </a:fld>
            <a:endParaRPr lang="en-US"/>
          </a:p>
        </p:txBody>
      </p:sp>
    </p:spTree>
    <p:extLst>
      <p:ext uri="{BB962C8B-B14F-4D97-AF65-F5344CB8AC3E}">
        <p14:creationId xmlns:p14="http://schemas.microsoft.com/office/powerpoint/2010/main" val="310967668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naja.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oogle.com.au/url?sa=i&amp;rct=j&amp;q=&amp;esrc=s&amp;source=images&amp;cd=&amp;cad=rja&amp;uact=8&amp;ved=0ahUKEwiMperWuqzJAhViJKYKHdgyBuAQjRwIBw&amp;url=http%3A%2F%2Fedsource.org%2F2014%2Fnative-youth-education-in-state-of-emergency%2F71177&amp;bvm=bv.108194040,d.dGY&amp;psig=AFQjCNFxOn0n9Q6x1a3qZ-fcjN52gtVXWg&amp;ust=144857116673156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Shannonk.rivers@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2737" y="1106320"/>
            <a:ext cx="10026316" cy="3732379"/>
          </a:xfrm>
        </p:spPr>
        <p:txBody>
          <a:bodyPr>
            <a:normAutofit/>
          </a:bodyPr>
          <a:lstStyle/>
          <a:p>
            <a:r>
              <a:rPr lang="en-US" i="1" dirty="0" smtClean="0"/>
              <a:t>Indigenous Activism: </a:t>
            </a:r>
            <a:r>
              <a:rPr lang="en-US" dirty="0" smtClean="0"/>
              <a:t/>
            </a:r>
            <a:br>
              <a:rPr lang="en-US" dirty="0" smtClean="0"/>
            </a:br>
            <a:r>
              <a:rPr lang="en-US" dirty="0" smtClean="0"/>
              <a:t>The Paradox of Colonial Mass Media’s Propaganda and Censorship</a:t>
            </a:r>
            <a:endParaRPr lang="en-US" dirty="0"/>
          </a:p>
        </p:txBody>
      </p:sp>
    </p:spTree>
    <p:extLst>
      <p:ext uri="{BB962C8B-B14F-4D97-AF65-F5344CB8AC3E}">
        <p14:creationId xmlns:p14="http://schemas.microsoft.com/office/powerpoint/2010/main" val="3363312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Impacts of Capitalism, Assimilation &amp; Colonialism to Indigenous Peoples:</a:t>
            </a:r>
            <a:endParaRPr lang="en-US" sz="4000" dirty="0"/>
          </a:p>
        </p:txBody>
      </p:sp>
      <p:sp>
        <p:nvSpPr>
          <p:cNvPr id="3" name="Content Placeholder 2"/>
          <p:cNvSpPr>
            <a:spLocks noGrp="1"/>
          </p:cNvSpPr>
          <p:nvPr>
            <p:ph idx="1"/>
          </p:nvPr>
        </p:nvSpPr>
        <p:spPr>
          <a:xfrm>
            <a:off x="887412" y="1650999"/>
            <a:ext cx="9844088" cy="4699001"/>
          </a:xfrm>
        </p:spPr>
        <p:txBody>
          <a:bodyPr>
            <a:noAutofit/>
          </a:bodyPr>
          <a:lstStyle/>
          <a:p>
            <a:r>
              <a:rPr lang="en-US" sz="2400" dirty="0"/>
              <a:t>Before the day is over an Indigenous persons homeland will be clear-cut, strip-mined or flooded by a dam.</a:t>
            </a:r>
          </a:p>
          <a:p>
            <a:r>
              <a:rPr lang="en-US" sz="2400" dirty="0"/>
              <a:t>Before the week is over an Indigenous person will be killed or displaced, because of economic </a:t>
            </a:r>
            <a:r>
              <a:rPr lang="en-US" sz="2400" dirty="0" smtClean="0"/>
              <a:t>interest.</a:t>
            </a:r>
            <a:endParaRPr lang="en-US" sz="2400" dirty="0"/>
          </a:p>
          <a:p>
            <a:r>
              <a:rPr lang="en-US" sz="2400" dirty="0"/>
              <a:t>Every two weeks an Indigenous language is lost: Most impacted regions are Northern Mexico,  United States and Canada.</a:t>
            </a:r>
          </a:p>
          <a:p>
            <a:r>
              <a:rPr lang="en-US" sz="2400" dirty="0"/>
              <a:t>Poverty, Unemployment and Hunger are highest in Indigenous communities: Hunger is not because of lack of food but for the lack of land for crops and access to water.  (</a:t>
            </a:r>
            <a:r>
              <a:rPr lang="en-US" sz="2400" dirty="0" err="1"/>
              <a:t>O’otham</a:t>
            </a:r>
            <a:r>
              <a:rPr lang="en-US" sz="2400" dirty="0"/>
              <a:t> and Guatemala)  </a:t>
            </a:r>
          </a:p>
          <a:p>
            <a:pPr lvl="1"/>
            <a:r>
              <a:rPr lang="en-US" sz="1800" dirty="0"/>
              <a:t>Source: </a:t>
            </a:r>
            <a:r>
              <a:rPr lang="en-US" sz="1800" dirty="0" err="1"/>
              <a:t>unitednations</a:t>
            </a:r>
            <a:r>
              <a:rPr lang="en-US" sz="1800" dirty="0"/>
              <a:t>/unpfii.org. gric.org. </a:t>
            </a:r>
          </a:p>
        </p:txBody>
      </p:sp>
    </p:spTree>
    <p:extLst>
      <p:ext uri="{BB962C8B-B14F-4D97-AF65-F5344CB8AC3E}">
        <p14:creationId xmlns:p14="http://schemas.microsoft.com/office/powerpoint/2010/main" val="3488007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s://s-media-cache-ak0.pinimg.com/originals/7a/ca/fd/7acafdc9e39b05f24160e0037f28ff3b.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49300" y="596900"/>
            <a:ext cx="10807700" cy="5867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358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825" y="573310"/>
            <a:ext cx="8911687" cy="684185"/>
          </a:xfrm>
        </p:spPr>
        <p:txBody>
          <a:bodyPr>
            <a:normAutofit fontScale="90000"/>
          </a:bodyPr>
          <a:lstStyle/>
          <a:p>
            <a:r>
              <a:rPr lang="en-US" dirty="0" smtClean="0"/>
              <a:t>Southwest United Sates:   </a:t>
            </a:r>
            <a:endParaRPr lang="en-US" dirty="0"/>
          </a:p>
        </p:txBody>
      </p:sp>
      <p:pic>
        <p:nvPicPr>
          <p:cNvPr id="1030" name="Picture 6" descr="http://upload.wikimedia.org/wikipedia/commons/thumb/6/64/Anasazi-en.svg/912px-Anasazi-en.svg.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6526" y="1420837"/>
            <a:ext cx="10246774" cy="5208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672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201" y="420910"/>
            <a:ext cx="9002712" cy="909268"/>
          </a:xfrm>
        </p:spPr>
        <p:txBody>
          <a:bodyPr>
            <a:normAutofit fontScale="90000"/>
          </a:bodyPr>
          <a:lstStyle/>
          <a:p>
            <a:r>
              <a:rPr lang="en-US" dirty="0" err="1" smtClean="0"/>
              <a:t>Hahajun</a:t>
            </a:r>
            <a:r>
              <a:rPr lang="en-US" dirty="0" smtClean="0"/>
              <a:t> (Relatives) in Northern Mexico:</a:t>
            </a:r>
            <a:endParaRPr lang="en-US" dirty="0"/>
          </a:p>
        </p:txBody>
      </p:sp>
      <p:pic>
        <p:nvPicPr>
          <p:cNvPr id="4" name="Content Placeholder 3"/>
          <p:cNvPicPr>
            <a:picLocks noGrp="1" noChangeAspect="1"/>
          </p:cNvPicPr>
          <p:nvPr>
            <p:ph idx="1"/>
          </p:nvPr>
        </p:nvPicPr>
        <p:blipFill>
          <a:blip r:embed="rId2"/>
          <a:stretch>
            <a:fillRect/>
          </a:stretch>
        </p:blipFill>
        <p:spPr>
          <a:xfrm>
            <a:off x="850900" y="1350498"/>
            <a:ext cx="10653711" cy="540199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18590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Reservation Poverty (Sustained) </a:t>
            </a:r>
            <a:endParaRPr lang="en-US" dirty="0"/>
          </a:p>
        </p:txBody>
      </p:sp>
      <p:sp>
        <p:nvSpPr>
          <p:cNvPr id="3" name="Content Placeholder 2"/>
          <p:cNvSpPr>
            <a:spLocks noGrp="1"/>
          </p:cNvSpPr>
          <p:nvPr>
            <p:ph idx="1"/>
          </p:nvPr>
        </p:nvSpPr>
        <p:spPr>
          <a:xfrm>
            <a:off x="965200" y="1863725"/>
            <a:ext cx="7429500" cy="2632075"/>
          </a:xfrm>
        </p:spPr>
        <p:txBody>
          <a:bodyPr/>
          <a:lstStyle/>
          <a:p>
            <a:r>
              <a:rPr lang="en-US" dirty="0"/>
              <a:t>Residents with income below poverty level:</a:t>
            </a:r>
          </a:p>
          <a:p>
            <a:pPr lvl="1"/>
            <a:r>
              <a:rPr lang="en-US" sz="2800" dirty="0"/>
              <a:t>GRIC 47% (2000) </a:t>
            </a:r>
          </a:p>
          <a:p>
            <a:pPr lvl="1"/>
            <a:r>
              <a:rPr lang="en-US" sz="2800" dirty="0"/>
              <a:t>Arizona 10% (2000)</a:t>
            </a:r>
          </a:p>
          <a:p>
            <a:pPr lvl="1"/>
            <a:r>
              <a:rPr lang="en-US" sz="2800" dirty="0"/>
              <a:t>75% Reservations in Arizona (2009)</a:t>
            </a:r>
          </a:p>
          <a:p>
            <a:pPr lvl="1"/>
            <a:r>
              <a:rPr lang="en-US" sz="2800" dirty="0"/>
              <a:t>21% State of Arizona (2009</a:t>
            </a:r>
            <a:r>
              <a:rPr lang="en-US" sz="2400" dirty="0"/>
              <a:t>)</a:t>
            </a:r>
          </a:p>
          <a:p>
            <a:endParaRPr lang="en-US" dirty="0"/>
          </a:p>
        </p:txBody>
      </p:sp>
    </p:spTree>
    <p:extLst>
      <p:ext uri="{BB962C8B-B14F-4D97-AF65-F5344CB8AC3E}">
        <p14:creationId xmlns:p14="http://schemas.microsoft.com/office/powerpoint/2010/main" val="26475688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Roots </a:t>
            </a:r>
            <a:r>
              <a:rPr lang="en-US" smtClean="0"/>
              <a:t>of Resistance: </a:t>
            </a:r>
            <a:r>
              <a:rPr lang="en-US" dirty="0" smtClean="0"/>
              <a:t>Chiapas 1992 </a:t>
            </a:r>
            <a:endParaRPr lang="en-US" dirty="0"/>
          </a:p>
        </p:txBody>
      </p:sp>
      <p:sp>
        <p:nvSpPr>
          <p:cNvPr id="3" name="Content Placeholder 2"/>
          <p:cNvSpPr>
            <a:spLocks noGrp="1"/>
          </p:cNvSpPr>
          <p:nvPr>
            <p:ph sz="quarter" idx="1"/>
          </p:nvPr>
        </p:nvSpPr>
        <p:spPr/>
        <p:txBody>
          <a:bodyPr/>
          <a:lstStyle/>
          <a:p>
            <a:endParaRPr lang="en-US" dirty="0" smtClean="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200" y="1397000"/>
            <a:ext cx="9144000" cy="4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3394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160" y="517527"/>
            <a:ext cx="10515600" cy="1209675"/>
          </a:xfrm>
        </p:spPr>
        <p:txBody>
          <a:bodyPr>
            <a:noAutofit/>
          </a:bodyPr>
          <a:lstStyle/>
          <a:p>
            <a:r>
              <a:rPr lang="en-US" sz="3200" dirty="0"/>
              <a:t>Tecumseh-Shawnee (1768-1813)</a:t>
            </a:r>
            <a:br>
              <a:rPr lang="en-US" sz="3200" dirty="0"/>
            </a:br>
            <a:r>
              <a:rPr lang="en-US" sz="3200" dirty="0"/>
              <a:t>Him-</a:t>
            </a:r>
            <a:r>
              <a:rPr lang="en-US" sz="3200" dirty="0" err="1"/>
              <a:t>mah</a:t>
            </a:r>
            <a:r>
              <a:rPr lang="en-US" sz="3200" dirty="0"/>
              <a:t>-too-yah-</a:t>
            </a:r>
            <a:r>
              <a:rPr lang="en-US" sz="3200" dirty="0" err="1"/>
              <a:t>lat</a:t>
            </a:r>
            <a:r>
              <a:rPr lang="en-US" sz="3200" dirty="0"/>
              <a:t>-</a:t>
            </a:r>
            <a:r>
              <a:rPr lang="en-US" sz="3200" dirty="0" err="1"/>
              <a:t>kekt</a:t>
            </a:r>
            <a:r>
              <a:rPr lang="en-US" sz="3200" dirty="0"/>
              <a:t>- Nez </a:t>
            </a:r>
            <a:r>
              <a:rPr lang="en-US" sz="3200" dirty="0" smtClean="0"/>
              <a:t>Perce </a:t>
            </a:r>
            <a:r>
              <a:rPr lang="en-US" sz="3200" dirty="0"/>
              <a:t>(</a:t>
            </a:r>
            <a:r>
              <a:rPr lang="en-US" sz="3200" dirty="0" smtClean="0"/>
              <a:t>1840-1904)</a:t>
            </a:r>
            <a:endParaRPr lang="en-US" sz="32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160" y="1727202"/>
            <a:ext cx="5080000" cy="4940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8100" y="1727202"/>
            <a:ext cx="5064915" cy="4940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787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95375"/>
          </a:xfrm>
        </p:spPr>
        <p:txBody>
          <a:bodyPr>
            <a:noAutofit/>
          </a:bodyPr>
          <a:lstStyle/>
          <a:p>
            <a:r>
              <a:rPr lang="en-US" sz="2800" dirty="0" err="1">
                <a:latin typeface="Book Antiqua"/>
              </a:rPr>
              <a:t>Goyathlay</a:t>
            </a:r>
            <a:r>
              <a:rPr lang="en-US" sz="2800" dirty="0">
                <a:latin typeface="Book Antiqua"/>
              </a:rPr>
              <a:t> - </a:t>
            </a:r>
            <a:r>
              <a:rPr lang="en-US" sz="2800" dirty="0" err="1">
                <a:latin typeface="Book Antiqua"/>
              </a:rPr>
              <a:t>Chiricahua</a:t>
            </a:r>
            <a:r>
              <a:rPr lang="en-US" sz="2800" dirty="0">
                <a:latin typeface="Book Antiqua"/>
              </a:rPr>
              <a:t> (1829-1909</a:t>
            </a:r>
            <a:br>
              <a:rPr lang="en-US" sz="2800" dirty="0">
                <a:latin typeface="Book Antiqua"/>
              </a:rPr>
            </a:br>
            <a:r>
              <a:rPr lang="en-US" sz="2800" dirty="0" err="1">
                <a:latin typeface="Book Antiqua"/>
              </a:rPr>
              <a:t>Tatanka-Iyotanka</a:t>
            </a:r>
            <a:r>
              <a:rPr lang="en-US" sz="2800" dirty="0">
                <a:latin typeface="Book Antiqua"/>
              </a:rPr>
              <a:t> – </a:t>
            </a:r>
            <a:r>
              <a:rPr lang="en-US" sz="2800" dirty="0" err="1">
                <a:latin typeface="Book Antiqua"/>
              </a:rPr>
              <a:t>Hunkpapa</a:t>
            </a:r>
            <a:r>
              <a:rPr lang="en-US" sz="2800" dirty="0">
                <a:latin typeface="Book Antiqua"/>
              </a:rPr>
              <a:t> (</a:t>
            </a:r>
            <a:r>
              <a:rPr lang="en-US" sz="2800" dirty="0" smtClean="0">
                <a:latin typeface="Book Antiqua"/>
              </a:rPr>
              <a:t>1831-1890)</a:t>
            </a:r>
            <a:endParaRPr lang="en-US" sz="2800" dirty="0"/>
          </a:p>
        </p:txBody>
      </p:sp>
      <p:pic>
        <p:nvPicPr>
          <p:cNvPr id="5" name="Picture 3"/>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1002003" y="1574801"/>
            <a:ext cx="4754879" cy="5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1" y="1574801"/>
            <a:ext cx="5194308" cy="505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7100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555625"/>
            <a:ext cx="10515600" cy="815975"/>
          </a:xfrm>
        </p:spPr>
        <p:txBody>
          <a:bodyPr>
            <a:noAutofit/>
          </a:bodyPr>
          <a:lstStyle/>
          <a:p>
            <a:r>
              <a:rPr lang="en-US" sz="2800" dirty="0"/>
              <a:t>Russell Means – Oglala (1939-October 2012</a:t>
            </a:r>
            <a:r>
              <a:rPr lang="en-US" sz="2800" dirty="0" smtClean="0"/>
              <a:t>) </a:t>
            </a:r>
            <a:endParaRPr lang="en-US" sz="28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915" y="1371600"/>
            <a:ext cx="5597885" cy="505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6604000" y="1371600"/>
            <a:ext cx="5205152" cy="505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5322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2600" y="317500"/>
            <a:ext cx="10515600" cy="1041400"/>
          </a:xfrm>
        </p:spPr>
        <p:txBody>
          <a:bodyPr>
            <a:normAutofit/>
          </a:bodyPr>
          <a:lstStyle/>
          <a:p>
            <a:r>
              <a:rPr lang="en-US" sz="2800" dirty="0"/>
              <a:t>T</a:t>
            </a:r>
            <a:r>
              <a:rPr lang="en-US" sz="2800" dirty="0" smtClean="0"/>
              <a:t>homas B. House of Mica – Hopi </a:t>
            </a:r>
            <a:br>
              <a:rPr lang="en-US" sz="2800" dirty="0" smtClean="0"/>
            </a:br>
            <a:r>
              <a:rPr lang="en-US" sz="2800" dirty="0" smtClean="0"/>
              <a:t>Pauline </a:t>
            </a:r>
            <a:r>
              <a:rPr lang="en-US" sz="2800" dirty="0" err="1" smtClean="0"/>
              <a:t>whitesinger</a:t>
            </a:r>
            <a:r>
              <a:rPr lang="en-US" sz="2800" dirty="0" smtClean="0"/>
              <a:t> – </a:t>
            </a:r>
            <a:r>
              <a:rPr lang="en-US" sz="2800" dirty="0" err="1" smtClean="0"/>
              <a:t>Din’e</a:t>
            </a:r>
            <a:r>
              <a:rPr lang="en-US" sz="2800" dirty="0" smtClean="0"/>
              <a:t> (big mountain)</a:t>
            </a:r>
            <a:endParaRPr lang="en-US" sz="2800" dirty="0"/>
          </a:p>
        </p:txBody>
      </p:sp>
      <p:pic>
        <p:nvPicPr>
          <p:cNvPr id="7" name="Content Placeholder 3" descr="Banyacya UN"/>
          <p:cNvPicPr>
            <a:picLocks noGrp="1" noChangeAspect="1"/>
          </p:cNvPicPr>
          <p:nvPr>
            <p:ph sz="quarter" idx="4294967295"/>
          </p:nvPr>
        </p:nvPicPr>
        <p:blipFill>
          <a:blip r:embed="rId2"/>
          <a:srcRect l="-60815" r="-60815"/>
          <a:stretch>
            <a:fillRect/>
          </a:stretch>
        </p:blipFill>
        <p:spPr>
          <a:xfrm>
            <a:off x="431800" y="1524000"/>
            <a:ext cx="5753100" cy="4965700"/>
          </a:xfrm>
          <a:prstGeom prst="rect">
            <a:avLst/>
          </a:prstGeom>
        </p:spPr>
      </p:pic>
      <p:pic>
        <p:nvPicPr>
          <p:cNvPr id="2050" name="Picture 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6299200" y="1524001"/>
            <a:ext cx="4799547" cy="4927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6384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SB1070 (Arizona -2008)</a:t>
            </a:r>
            <a:endParaRPr lang="en-US" dirty="0"/>
          </a:p>
        </p:txBody>
      </p:sp>
      <p:pic>
        <p:nvPicPr>
          <p:cNvPr id="614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52501" y="1524000"/>
            <a:ext cx="8839999"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2816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American Mass Media Monopoly</a:t>
            </a:r>
            <a:endParaRPr lang="en-US" dirty="0"/>
          </a:p>
        </p:txBody>
      </p:sp>
      <p:sp>
        <p:nvSpPr>
          <p:cNvPr id="3" name="Content Placeholder 2"/>
          <p:cNvSpPr>
            <a:spLocks noGrp="1"/>
          </p:cNvSpPr>
          <p:nvPr>
            <p:ph idx="1"/>
          </p:nvPr>
        </p:nvSpPr>
        <p:spPr>
          <a:xfrm>
            <a:off x="838200" y="1472698"/>
            <a:ext cx="11065042" cy="4928102"/>
          </a:xfrm>
        </p:spPr>
        <p:txBody>
          <a:bodyPr>
            <a:normAutofit fontScale="92500" lnSpcReduction="10000"/>
          </a:bodyPr>
          <a:lstStyle/>
          <a:p>
            <a:pPr algn="just"/>
            <a:r>
              <a:rPr lang="en-US" dirty="0" smtClean="0"/>
              <a:t>There are about five private major and four minor mass media companies that define what all Americans read, listen, and watch. </a:t>
            </a:r>
          </a:p>
          <a:p>
            <a:pPr lvl="1" algn="just"/>
            <a:r>
              <a:rPr lang="en-US" dirty="0" smtClean="0"/>
              <a:t>This means, these companies have an ordinate concentration of political, cultural, and educational power over most Americans</a:t>
            </a:r>
          </a:p>
          <a:p>
            <a:pPr lvl="1" algn="just"/>
            <a:r>
              <a:rPr lang="en-US" dirty="0" smtClean="0"/>
              <a:t>American mass media companies receive most of the their revenue from advertisers. Advertisers want safe advertising spaces. As a result, American mass media companies broadcast stories in general that do not offend advertisers. Indigenous activism issues related to advertisers would never be covered positively because this would result in unsafe advertising spaces.</a:t>
            </a:r>
          </a:p>
          <a:p>
            <a:pPr lvl="1" algn="just"/>
            <a:r>
              <a:rPr lang="en-US" dirty="0" smtClean="0"/>
              <a:t>American mass media companies concentration and conglomeration make it nearly impossible for Indigenous activism to be covered, and to be covered within a rich, dynamic, and honest perspective.</a:t>
            </a:r>
          </a:p>
          <a:p>
            <a:pPr lvl="1" algn="just"/>
            <a:r>
              <a:rPr lang="en-US" dirty="0" smtClean="0"/>
              <a:t>American mass media companies production of films, cable and television programs tend to reinforce stereotypes about Indigenous peoples.  As a result, makes Indigenous activism more problematic to be covered due to audiences lack of information and understanding about Indigenous people and their relationship to Indigenous peoples. </a:t>
            </a:r>
          </a:p>
          <a:p>
            <a:pPr lvl="1" algn="just"/>
            <a:endParaRPr lang="en-US" dirty="0" smtClean="0"/>
          </a:p>
          <a:p>
            <a:pPr lvl="1" algn="just"/>
            <a:endParaRPr lang="en-US" dirty="0" smtClean="0"/>
          </a:p>
          <a:p>
            <a:pPr lvl="1" algn="just"/>
            <a:endParaRPr lang="en-US" dirty="0"/>
          </a:p>
        </p:txBody>
      </p:sp>
    </p:spTree>
    <p:extLst>
      <p:ext uri="{BB962C8B-B14F-4D97-AF65-F5344CB8AC3E}">
        <p14:creationId xmlns:p14="http://schemas.microsoft.com/office/powerpoint/2010/main" val="2955753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26" y="0"/>
            <a:ext cx="10515600" cy="1325563"/>
          </a:xfrm>
        </p:spPr>
        <p:txBody>
          <a:bodyPr/>
          <a:lstStyle/>
          <a:p>
            <a:r>
              <a:rPr lang="en-US" dirty="0" smtClean="0"/>
              <a:t>American Mass Media</a:t>
            </a:r>
            <a:endParaRPr lang="en-US" dirty="0"/>
          </a:p>
        </p:txBody>
      </p:sp>
      <p:sp>
        <p:nvSpPr>
          <p:cNvPr id="4" name="Rectangle 3"/>
          <p:cNvSpPr/>
          <p:nvPr/>
        </p:nvSpPr>
        <p:spPr>
          <a:xfrm>
            <a:off x="505326" y="1240788"/>
            <a:ext cx="11181348" cy="5232202"/>
          </a:xfrm>
          <a:prstGeom prst="rect">
            <a:avLst/>
          </a:prstGeom>
          <a:scene3d>
            <a:camera prst="orthographicFront"/>
            <a:lightRig rig="threePt" dir="t"/>
          </a:scene3d>
          <a:sp3d>
            <a:bevelT prst="angle"/>
          </a:sp3d>
        </p:spPr>
        <p:style>
          <a:lnRef idx="0">
            <a:scrgbClr r="0" g="0" b="0"/>
          </a:lnRef>
          <a:fillRef idx="1001">
            <a:schemeClr val="dk1"/>
          </a:fillRef>
          <a:effectRef idx="0">
            <a:scrgbClr r="0" g="0" b="0"/>
          </a:effectRef>
          <a:fontRef idx="major"/>
        </p:style>
        <p:txBody>
          <a:bodyPr wrap="square">
            <a:spAutoFit/>
          </a:bodyPr>
          <a:lstStyle/>
          <a:p>
            <a:pPr algn="just"/>
            <a:r>
              <a:rPr lang="en-US" sz="2200" dirty="0"/>
              <a:t>ABC is owned by the </a:t>
            </a:r>
            <a:r>
              <a:rPr lang="en-US" sz="2200" dirty="0">
                <a:solidFill>
                  <a:srgbClr val="FFFF00"/>
                </a:solidFill>
              </a:rPr>
              <a:t>Walt Disney Corporation</a:t>
            </a:r>
            <a:r>
              <a:rPr lang="en-US" sz="2200" dirty="0"/>
              <a:t>. 2014 revenues: $48.213 billion; 2008 revenues were $37.8 billion </a:t>
            </a:r>
            <a:endParaRPr lang="en-US" sz="2200" dirty="0">
              <a:solidFill>
                <a:srgbClr val="FF0000"/>
              </a:solidFill>
            </a:endParaRPr>
          </a:p>
          <a:p>
            <a:pPr algn="just"/>
            <a:endParaRPr lang="en-US" sz="2200" dirty="0"/>
          </a:p>
          <a:p>
            <a:pPr algn="just"/>
            <a:r>
              <a:rPr lang="en-US" sz="2200" dirty="0"/>
              <a:t>CW is joint-venture between CBS and Time-Warner. CBS Corporation’s 2013 Revenues: $15.284, Time-Warner’s Entertainment Co.: 2012 revenues: $</a:t>
            </a:r>
            <a:r>
              <a:rPr lang="en-US" sz="2400" dirty="0"/>
              <a:t>12.526 billion. Time Warner Revenues: 2013, $29.795 billion; </a:t>
            </a:r>
            <a:r>
              <a:rPr lang="en-US" sz="2200" dirty="0"/>
              <a:t>2011 revenues: $28.974 billion; 2009 revenues: $25.8 </a:t>
            </a:r>
            <a:r>
              <a:rPr lang="en-US" sz="2200" dirty="0" smtClean="0"/>
              <a:t>Billion</a:t>
            </a:r>
            <a:endParaRPr lang="en-US" sz="2200" dirty="0">
              <a:solidFill>
                <a:srgbClr val="FF0000"/>
              </a:solidFill>
            </a:endParaRPr>
          </a:p>
          <a:p>
            <a:pPr algn="just"/>
            <a:endParaRPr lang="en-US" sz="2200" dirty="0"/>
          </a:p>
          <a:p>
            <a:pPr algn="just"/>
            <a:r>
              <a:rPr lang="en-US" sz="2200" dirty="0">
                <a:solidFill>
                  <a:srgbClr val="FFFF00"/>
                </a:solidFill>
              </a:rPr>
              <a:t>News Corporation, a </a:t>
            </a:r>
            <a:r>
              <a:rPr lang="en-US" sz="2200" dirty="0" smtClean="0">
                <a:solidFill>
                  <a:srgbClr val="FFFF00"/>
                </a:solidFill>
              </a:rPr>
              <a:t>spin of </a:t>
            </a:r>
            <a:r>
              <a:rPr lang="en-US" sz="2200" dirty="0">
                <a:solidFill>
                  <a:srgbClr val="FFFF00"/>
                </a:solidFill>
              </a:rPr>
              <a:t>of 21</a:t>
            </a:r>
            <a:r>
              <a:rPr lang="en-US" sz="2200" baseline="30000" dirty="0">
                <a:solidFill>
                  <a:srgbClr val="FFFF00"/>
                </a:solidFill>
              </a:rPr>
              <a:t>st</a:t>
            </a:r>
            <a:r>
              <a:rPr lang="en-US" sz="2200" dirty="0">
                <a:solidFill>
                  <a:srgbClr val="FFFF00"/>
                </a:solidFill>
              </a:rPr>
              <a:t> Century Fox</a:t>
            </a:r>
            <a:r>
              <a:rPr lang="en-US" sz="2200" dirty="0"/>
              <a:t>. 2012 revenues were $33.706 billion; 2009 revenues: $30.4 </a:t>
            </a:r>
            <a:r>
              <a:rPr lang="en-US" sz="2200" dirty="0" smtClean="0"/>
              <a:t>billion</a:t>
            </a:r>
            <a:endParaRPr lang="en-US" sz="2200" dirty="0">
              <a:solidFill>
                <a:srgbClr val="FF0000"/>
              </a:solidFill>
            </a:endParaRPr>
          </a:p>
          <a:p>
            <a:pPr algn="just"/>
            <a:endParaRPr lang="en-US" sz="2200" dirty="0">
              <a:solidFill>
                <a:srgbClr val="FF0000"/>
              </a:solidFill>
            </a:endParaRPr>
          </a:p>
          <a:p>
            <a:pPr algn="just"/>
            <a:r>
              <a:rPr lang="en-US" sz="2200" dirty="0"/>
              <a:t>NBC is owned by </a:t>
            </a:r>
            <a:r>
              <a:rPr lang="en-US" sz="2200" dirty="0">
                <a:solidFill>
                  <a:srgbClr val="FFFF00"/>
                </a:solidFill>
              </a:rPr>
              <a:t>NBC Universal </a:t>
            </a:r>
            <a:r>
              <a:rPr lang="en-US" sz="2200" dirty="0"/>
              <a:t>(100% by Comcast); 2013 Revenues: $23,650 billion; 2011 revenues: $21.4 Billion; Comcast is also the largest cable and residential ISP provider. </a:t>
            </a:r>
            <a:endParaRPr lang="en-US" sz="2200" dirty="0" smtClean="0"/>
          </a:p>
          <a:p>
            <a:pPr algn="just"/>
            <a:endParaRPr lang="en-US" sz="2200" dirty="0"/>
          </a:p>
          <a:p>
            <a:pPr algn="just"/>
            <a:r>
              <a:rPr lang="en-US" sz="2200" dirty="0">
                <a:solidFill>
                  <a:srgbClr val="FFFF00"/>
                </a:solidFill>
              </a:rPr>
              <a:t>CBS/Viacom’s</a:t>
            </a:r>
            <a:r>
              <a:rPr lang="en-US" sz="2200" dirty="0"/>
              <a:t>: CBS Corporation’s 2013 Revenues: $15.284; 2012 revenues: $14. 289 Billion; Viacom 2013 revenues: $13.78 Billion </a:t>
            </a:r>
            <a:r>
              <a:rPr lang="en-US" sz="2200" dirty="0" smtClean="0"/>
              <a:t>–</a:t>
            </a:r>
            <a:endParaRPr lang="en-US" sz="2200" dirty="0"/>
          </a:p>
        </p:txBody>
      </p:sp>
    </p:spTree>
    <p:extLst>
      <p:ext uri="{BB962C8B-B14F-4D97-AF65-F5344CB8AC3E}">
        <p14:creationId xmlns:p14="http://schemas.microsoft.com/office/powerpoint/2010/main" val="185261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4">
                                            <p:txEl>
                                              <p:pRg st="6" end="6"/>
                                            </p:txEl>
                                          </p:spTgt>
                                        </p:tgtEl>
                                        <p:attrNameLst>
                                          <p:attrName>style.visibility</p:attrName>
                                        </p:attrNameLst>
                                      </p:cBhvr>
                                      <p:to>
                                        <p:strVal val="visible"/>
                                      </p:to>
                                    </p:set>
                                    <p:anim calcmode="lin" valueType="num">
                                      <p:cBhvr>
                                        <p:cTn id="20"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1" dur="500" fill="hold"/>
                                        <p:tgtEl>
                                          <p:spTgt spid="4">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4">
                                            <p:txEl>
                                              <p:pRg st="8" end="8"/>
                                            </p:txEl>
                                          </p:spTgt>
                                        </p:tgtEl>
                                        <p:attrNameLst>
                                          <p:attrName>style.visibility</p:attrName>
                                        </p:attrNameLst>
                                      </p:cBhvr>
                                      <p:to>
                                        <p:strVal val="visible"/>
                                      </p:to>
                                    </p:set>
                                    <p:animEffect transition="in" filter="wheel(1)">
                                      <p:cBhvr>
                                        <p:cTn id="26"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1475" y="465220"/>
            <a:ext cx="11341768" cy="6001643"/>
          </a:xfrm>
          <a:prstGeom prst="rect">
            <a:avLst/>
          </a:prstGeom>
          <a:noFill/>
        </p:spPr>
        <p:txBody>
          <a:bodyPr wrap="square" rtlCol="0">
            <a:spAutoFit/>
          </a:bodyPr>
          <a:lstStyle/>
          <a:p>
            <a:pPr algn="just"/>
            <a:r>
              <a:rPr lang="en-US" sz="2400" dirty="0" smtClean="0"/>
              <a:t>American mass media performance of Indigenous Issues </a:t>
            </a:r>
            <a:r>
              <a:rPr lang="en-US" sz="2400" dirty="0"/>
              <a:t> </a:t>
            </a:r>
            <a:r>
              <a:rPr lang="en-US" sz="2400" dirty="0" smtClean="0"/>
              <a:t>is problematic:</a:t>
            </a:r>
          </a:p>
          <a:p>
            <a:pPr algn="just"/>
            <a:endParaRPr lang="en-US" sz="2400" dirty="0"/>
          </a:p>
          <a:p>
            <a:pPr marL="457200" indent="-457200" algn="just">
              <a:buFont typeface="+mj-lt"/>
              <a:buAutoNum type="arabicParenR"/>
            </a:pPr>
            <a:r>
              <a:rPr lang="en-US" sz="2400" dirty="0" smtClean="0"/>
              <a:t>American mass media frequently misrepresents issues</a:t>
            </a:r>
          </a:p>
          <a:p>
            <a:pPr marL="914400" lvl="1" indent="-457200" algn="just">
              <a:buFont typeface="+mj-lt"/>
              <a:buAutoNum type="alphaUcPeriod"/>
            </a:pPr>
            <a:r>
              <a:rPr lang="en-US" sz="2400" dirty="0" smtClean="0"/>
              <a:t>Indigenous issues reported on never have a backstory (no comprehensive context).</a:t>
            </a:r>
          </a:p>
          <a:p>
            <a:pPr marL="914400" lvl="1" indent="-457200" algn="just">
              <a:buFont typeface="+mj-lt"/>
              <a:buAutoNum type="alphaUcPeriod"/>
            </a:pPr>
            <a:r>
              <a:rPr lang="en-US" sz="2400" dirty="0" smtClean="0"/>
              <a:t>Indigenous issues and people are often portrayed as disrupting Americans.</a:t>
            </a:r>
          </a:p>
          <a:p>
            <a:pPr marL="914400" lvl="1" indent="-457200" algn="just">
              <a:buFont typeface="+mj-lt"/>
              <a:buAutoNum type="alphaUcPeriod"/>
            </a:pPr>
            <a:r>
              <a:rPr lang="en-US" sz="2400" dirty="0" smtClean="0"/>
              <a:t>Indigenous issues and activism are never contextualized in stories as human rights, constitutional,  or treaty rights issues.</a:t>
            </a:r>
          </a:p>
          <a:p>
            <a:pPr marL="914400" lvl="1" indent="-457200" algn="just">
              <a:buFont typeface="+mj-lt"/>
              <a:buAutoNum type="alphaUcPeriod"/>
            </a:pPr>
            <a:r>
              <a:rPr lang="en-US" sz="2400" dirty="0" smtClean="0"/>
              <a:t>Indigenous issues and activism are never framed as colonial responses to U.S. government or corporate forms of oppression and human rights abuses.</a:t>
            </a:r>
          </a:p>
          <a:p>
            <a:pPr marL="914400" lvl="1" indent="-457200" algn="just">
              <a:buFont typeface="+mj-lt"/>
              <a:buAutoNum type="alphaUcPeriod"/>
            </a:pPr>
            <a:r>
              <a:rPr lang="en-US" sz="2400" dirty="0" smtClean="0"/>
              <a:t>The American mass media never mentions treaties, the word genocide, and any United Nation text directly and indirectly related to Indigenous peoples and their respective First Nations. </a:t>
            </a:r>
          </a:p>
          <a:p>
            <a:pPr marL="914400" lvl="1" indent="-457200" algn="just">
              <a:buFont typeface="+mj-lt"/>
              <a:buAutoNum type="alphaUcPeriod"/>
            </a:pPr>
            <a:r>
              <a:rPr lang="en-US" sz="2400" dirty="0" smtClean="0"/>
              <a:t>The American mass media tends to trivialize Indigenous issues and activism by oversimplifying issues and presenting them out of context, and portraying Indigenous activist as antagonistic.</a:t>
            </a:r>
          </a:p>
          <a:p>
            <a:pPr marL="914400" lvl="1" indent="-457200" algn="just">
              <a:buFont typeface="+mj-lt"/>
              <a:buAutoNum type="alphaUcPeriod"/>
            </a:pPr>
            <a:r>
              <a:rPr lang="en-US" sz="2400" dirty="0" smtClean="0"/>
              <a:t>The American mass media infrequently or never covers Indigenous issues. </a:t>
            </a:r>
            <a:endParaRPr lang="en-US" sz="2400" dirty="0"/>
          </a:p>
        </p:txBody>
      </p:sp>
    </p:spTree>
    <p:extLst>
      <p:ext uri="{BB962C8B-B14F-4D97-AF65-F5344CB8AC3E}">
        <p14:creationId xmlns:p14="http://schemas.microsoft.com/office/powerpoint/2010/main" val="678413640"/>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978" y="189329"/>
            <a:ext cx="11337759" cy="6508249"/>
          </a:xfrm>
        </p:spPr>
        <p:txBody>
          <a:bodyPr>
            <a:normAutofit fontScale="92500"/>
          </a:bodyPr>
          <a:lstStyle/>
          <a:p>
            <a:pPr marL="514350" indent="-514350" algn="just">
              <a:buFont typeface="+mj-lt"/>
              <a:buAutoNum type="alphaUcPeriod" startAt="8"/>
            </a:pPr>
            <a:r>
              <a:rPr lang="en-US" dirty="0" smtClean="0"/>
              <a:t>If the American mass media covers Indigenous issues and activism, then it is often within the context of being subsumed in American struggle. </a:t>
            </a:r>
          </a:p>
          <a:p>
            <a:pPr marL="514350" indent="-514350" algn="just">
              <a:buFont typeface="+mj-lt"/>
              <a:buAutoNum type="alphaUcPeriod" startAt="8"/>
            </a:pPr>
            <a:r>
              <a:rPr lang="en-US" dirty="0" smtClean="0"/>
              <a:t>American mass media frequently omits or never includes Indigenous peoples as comparative treatments to other ethnic groups. </a:t>
            </a:r>
          </a:p>
          <a:p>
            <a:pPr marL="514350" indent="-514350" algn="just">
              <a:buFont typeface="+mj-lt"/>
              <a:buAutoNum type="alphaUcPeriod" startAt="8"/>
            </a:pPr>
            <a:r>
              <a:rPr lang="en-US" dirty="0" smtClean="0"/>
              <a:t>American mass media never acknowledges Indigenous Nations as sovereign Nations. </a:t>
            </a:r>
          </a:p>
          <a:p>
            <a:pPr marL="514350" indent="-514350" algn="just">
              <a:buFont typeface="+mj-lt"/>
              <a:buAutoNum type="alphaUcPeriod" startAt="8"/>
            </a:pPr>
            <a:r>
              <a:rPr lang="en-US" dirty="0" smtClean="0"/>
              <a:t>The quality, proportionality, and frequency of Indigenous issues and activism is substantially less or none at all when compared to other groups.</a:t>
            </a:r>
          </a:p>
          <a:p>
            <a:pPr marL="514350" indent="-514350" algn="just">
              <a:buFont typeface="+mj-lt"/>
              <a:buAutoNum type="alphaUcPeriod" startAt="8"/>
            </a:pPr>
            <a:r>
              <a:rPr lang="en-US" dirty="0" smtClean="0"/>
              <a:t>Indigenous activism related energy resource issues are almost never reported on. If so, then it is minimized.</a:t>
            </a:r>
          </a:p>
          <a:p>
            <a:pPr marL="514350" indent="-514350" algn="just">
              <a:buFont typeface="+mj-lt"/>
              <a:buAutoNum type="alphaUcPeriod" startAt="8"/>
            </a:pPr>
            <a:r>
              <a:rPr lang="en-US" dirty="0" smtClean="0"/>
              <a:t>Indigenous activism might see some media coverage if contextualized within civil rights issues (e.g. voting) – struggle over becoming Americans. </a:t>
            </a:r>
          </a:p>
          <a:p>
            <a:pPr marL="514350" indent="-514350" algn="just">
              <a:buFont typeface="+mj-lt"/>
              <a:buAutoNum type="alphaUcPeriod" startAt="8"/>
            </a:pPr>
            <a:r>
              <a:rPr lang="en-US" dirty="0" smtClean="0"/>
              <a:t>Indigenous Activism and issues pertaining to major corporate advertisers in the American mass media are never covered.  Advertising is the principal revenue sources for mass media and telecommunications companies. </a:t>
            </a:r>
            <a:endParaRPr lang="en-US" dirty="0"/>
          </a:p>
        </p:txBody>
      </p:sp>
    </p:spTree>
    <p:extLst>
      <p:ext uri="{BB962C8B-B14F-4D97-AF65-F5344CB8AC3E}">
        <p14:creationId xmlns:p14="http://schemas.microsoft.com/office/powerpoint/2010/main" val="1415102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3189" y="253499"/>
            <a:ext cx="11337758" cy="6243554"/>
          </a:xfrm>
        </p:spPr>
        <p:txBody>
          <a:bodyPr>
            <a:normAutofit lnSpcReduction="10000"/>
          </a:bodyPr>
          <a:lstStyle/>
          <a:p>
            <a:pPr algn="just"/>
            <a:r>
              <a:rPr lang="en-US" dirty="0" smtClean="0"/>
              <a:t>Indigenous activist are portrayed as angry; this results in Indigenous people appropriating culture or using forms of cultural expression for activist purposes. Cultural expression is less threating and affirms the romanticized Indigenous. </a:t>
            </a:r>
          </a:p>
          <a:p>
            <a:pPr algn="just"/>
            <a:r>
              <a:rPr lang="en-US" dirty="0" smtClean="0"/>
              <a:t>There are particular issues that generally receive more media coverage than others. </a:t>
            </a:r>
          </a:p>
          <a:p>
            <a:pPr lvl="1" algn="just"/>
            <a:r>
              <a:rPr lang="en-US" dirty="0" smtClean="0"/>
              <a:t>Indigenous activism regarding the mascot issues often receives American mass media coverage. Liberal or American progressive find the issue ideologically palatable and non-threating to support. </a:t>
            </a:r>
          </a:p>
          <a:p>
            <a:pPr lvl="1" algn="just"/>
            <a:r>
              <a:rPr lang="en-US" dirty="0" smtClean="0"/>
              <a:t>Indigenous activism in general receives greater media coverage regarding issues supported by non-Indigenous people than issues not supported by non-Indigenous people.</a:t>
            </a:r>
          </a:p>
          <a:p>
            <a:pPr lvl="1" algn="just"/>
            <a:r>
              <a:rPr lang="en-US" dirty="0" smtClean="0"/>
              <a:t>Indigenous activism and issue will generally receive more media coverage in local media than nationally based mass media.</a:t>
            </a:r>
          </a:p>
          <a:p>
            <a:pPr lvl="1" algn="just"/>
            <a:endParaRPr lang="en-US" dirty="0"/>
          </a:p>
          <a:p>
            <a:pPr algn="just"/>
            <a:r>
              <a:rPr lang="en-US" dirty="0" smtClean="0"/>
              <a:t>American mass media coverage tends to favor cultural expression over Indigenous activism regarding grass roots struggles. </a:t>
            </a:r>
          </a:p>
          <a:p>
            <a:pPr algn="just"/>
            <a:endParaRPr lang="en-US" dirty="0"/>
          </a:p>
          <a:p>
            <a:pPr algn="just"/>
            <a:endParaRPr lang="en-US" dirty="0" smtClean="0"/>
          </a:p>
          <a:p>
            <a:pPr algn="just"/>
            <a:endParaRPr lang="en-US" dirty="0" smtClean="0"/>
          </a:p>
          <a:p>
            <a:pPr lvl="1" algn="just"/>
            <a:endParaRPr lang="en-US" dirty="0"/>
          </a:p>
        </p:txBody>
      </p:sp>
    </p:spTree>
    <p:extLst>
      <p:ext uri="{BB962C8B-B14F-4D97-AF65-F5344CB8AC3E}">
        <p14:creationId xmlns:p14="http://schemas.microsoft.com/office/powerpoint/2010/main" val="546272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262" y="320843"/>
            <a:ext cx="11245517" cy="4525963"/>
          </a:xfrm>
        </p:spPr>
        <p:txBody>
          <a:bodyPr>
            <a:noAutofit/>
          </a:bodyPr>
          <a:lstStyle/>
          <a:p>
            <a:pPr marL="0" indent="0" algn="just">
              <a:buNone/>
            </a:pPr>
            <a:r>
              <a:rPr lang="en-US" sz="2000" dirty="0">
                <a:solidFill>
                  <a:srgbClr val="FFFF00"/>
                </a:solidFill>
              </a:rPr>
              <a:t>Screen Actors Guild (SAG): In 2002, SAG presented and passed a resolution calling for the creation of a national committee for American Indians. The national board initially rejected, then neglected this resolution. Shortly thereafter an apology, the national board refused to enforce the resolutions mandate.</a:t>
            </a:r>
          </a:p>
          <a:p>
            <a:pPr marL="0" indent="0" algn="just">
              <a:buNone/>
            </a:pPr>
            <a:endParaRPr lang="en-US" sz="1600" dirty="0" smtClean="0">
              <a:solidFill>
                <a:srgbClr val="FFFF00"/>
              </a:solidFill>
            </a:endParaRPr>
          </a:p>
          <a:p>
            <a:pPr marL="0" indent="0" algn="just">
              <a:buNone/>
            </a:pPr>
            <a:endParaRPr lang="en-US" sz="1600" dirty="0">
              <a:solidFill>
                <a:srgbClr val="FFFF00"/>
              </a:solidFill>
            </a:endParaRPr>
          </a:p>
          <a:p>
            <a:pPr marL="0" indent="0">
              <a:buNone/>
            </a:pPr>
            <a:r>
              <a:rPr lang="en-US" sz="2000" u="sng" dirty="0">
                <a:solidFill>
                  <a:srgbClr val="FFFF00"/>
                </a:solidFill>
              </a:rPr>
              <a:t>Medium: Print</a:t>
            </a:r>
            <a:endParaRPr lang="en-US" sz="2000" dirty="0">
              <a:solidFill>
                <a:srgbClr val="FFFF00"/>
              </a:solidFill>
            </a:endParaRPr>
          </a:p>
          <a:p>
            <a:r>
              <a:rPr lang="en-US" sz="2000" dirty="0">
                <a:solidFill>
                  <a:srgbClr val="FFFF00"/>
                </a:solidFill>
              </a:rPr>
              <a:t>In 2002, the Native American Journalist Association (</a:t>
            </a:r>
            <a:r>
              <a:rPr lang="en-US" sz="2000" u="sng" dirty="0">
                <a:solidFill>
                  <a:srgbClr val="FFFF00"/>
                </a:solidFill>
                <a:hlinkClick r:id="rId2"/>
              </a:rPr>
              <a:t>http://www.naja.com</a:t>
            </a:r>
            <a:r>
              <a:rPr lang="en-US" sz="2000" dirty="0">
                <a:solidFill>
                  <a:srgbClr val="FFFF00"/>
                </a:solidFill>
              </a:rPr>
              <a:t>) published a report called “The Reading Red Report: Native Americans in the News: A 2002 Report and Content Analysis on Coverage by the Largest Newspapers in the United States”.</a:t>
            </a:r>
          </a:p>
          <a:p>
            <a:r>
              <a:rPr lang="en-US" sz="2000" dirty="0">
                <a:solidFill>
                  <a:srgbClr val="FFFF00"/>
                </a:solidFill>
              </a:rPr>
              <a:t>A brief summarization of this report follows:</a:t>
            </a:r>
          </a:p>
          <a:p>
            <a:pPr lvl="0"/>
            <a:r>
              <a:rPr lang="en-US" sz="2000" dirty="0">
                <a:solidFill>
                  <a:srgbClr val="FFFF00"/>
                </a:solidFill>
              </a:rPr>
              <a:t>A content analysis of the top 9 American largest circulation newspapers was conducted.</a:t>
            </a:r>
          </a:p>
          <a:p>
            <a:pPr lvl="0"/>
            <a:r>
              <a:rPr lang="en-US" sz="2000" dirty="0">
                <a:solidFill>
                  <a:srgbClr val="FFFF00"/>
                </a:solidFill>
              </a:rPr>
              <a:t>From 1999 to 2001, 1,133 articles were found dealing Native Americans and Native American issues.</a:t>
            </a:r>
          </a:p>
          <a:p>
            <a:pPr lvl="0"/>
            <a:r>
              <a:rPr lang="en-US" sz="2000" dirty="0">
                <a:solidFill>
                  <a:srgbClr val="FFFF00"/>
                </a:solidFill>
              </a:rPr>
              <a:t>The Wall Street Journal had the fewest stories with 43.</a:t>
            </a:r>
          </a:p>
          <a:p>
            <a:pPr lvl="0"/>
            <a:r>
              <a:rPr lang="en-US" sz="2000" dirty="0">
                <a:solidFill>
                  <a:srgbClr val="FFFF00"/>
                </a:solidFill>
              </a:rPr>
              <a:t>The top ranking story topic frequently covered was “on the res”. </a:t>
            </a:r>
            <a:r>
              <a:rPr lang="en-US" sz="2000" i="1" dirty="0">
                <a:solidFill>
                  <a:srgbClr val="FFFF00"/>
                </a:solidFill>
              </a:rPr>
              <a:t>The New York Times</a:t>
            </a:r>
            <a:r>
              <a:rPr lang="en-US" sz="2000" dirty="0">
                <a:solidFill>
                  <a:srgbClr val="FFFF00"/>
                </a:solidFill>
              </a:rPr>
              <a:t> covered half of these stories which exclusively covered two geographical areas: South Dakota and Arizona. New York city has the largest urban Indian population with 87, 241. “On the res” topics generally included issues that had little to do with non-indigenous peoples and more to do with community. issues.</a:t>
            </a:r>
          </a:p>
        </p:txBody>
      </p:sp>
    </p:spTree>
    <p:extLst>
      <p:ext uri="{BB962C8B-B14F-4D97-AF65-F5344CB8AC3E}">
        <p14:creationId xmlns:p14="http://schemas.microsoft.com/office/powerpoint/2010/main" val="7483844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1000"/>
                                        <p:tgtEl>
                                          <p:spTgt spid="3">
                                            <p:txEl>
                                              <p:pRg st="8" end="8"/>
                                            </p:txEl>
                                          </p:spTgt>
                                        </p:tgtEl>
                                      </p:cBhvr>
                                    </p:animEffect>
                                    <p:anim calcmode="lin" valueType="num">
                                      <p:cBhvr>
                                        <p:cTn id="2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arn(inVertical)">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926" y="573506"/>
            <a:ext cx="11518232" cy="5747083"/>
          </a:xfr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txBody>
          <a:bodyPr>
            <a:noAutofit/>
          </a:bodyPr>
          <a:lstStyle/>
          <a:p>
            <a:pPr lvl="0" algn="just"/>
            <a:r>
              <a:rPr lang="en-US" sz="1900" dirty="0">
                <a:solidFill>
                  <a:srgbClr val="FFFF00"/>
                </a:solidFill>
              </a:rPr>
              <a:t>The second ranking story topic frequently covered was “Casinos”.  Both the </a:t>
            </a:r>
            <a:r>
              <a:rPr lang="en-US" sz="1900" i="1" dirty="0">
                <a:solidFill>
                  <a:srgbClr val="FFFF00"/>
                </a:solidFill>
              </a:rPr>
              <a:t>Los Angeles Times </a:t>
            </a:r>
            <a:r>
              <a:rPr lang="en-US" sz="1900" dirty="0">
                <a:solidFill>
                  <a:srgbClr val="FFFF00"/>
                </a:solidFill>
              </a:rPr>
              <a:t>and the </a:t>
            </a:r>
            <a:r>
              <a:rPr lang="en-US" sz="1900" i="1" dirty="0">
                <a:solidFill>
                  <a:srgbClr val="FFFF00"/>
                </a:solidFill>
              </a:rPr>
              <a:t>New York Times</a:t>
            </a:r>
            <a:r>
              <a:rPr lang="en-US" sz="1900" dirty="0">
                <a:solidFill>
                  <a:srgbClr val="FFFF00"/>
                </a:solidFill>
              </a:rPr>
              <a:t> covered this issue with the most frequency. Most stories dealt with governmental process and frequently quoted government officials, experts, and other concerned citizens about the suspicions of tribal enterprises. Headlines were problematic as they often were laced with racist and stereotypical language stemming from the 1950 Hollywood Westerns.</a:t>
            </a:r>
          </a:p>
          <a:p>
            <a:pPr lvl="0" algn="just"/>
            <a:endParaRPr lang="en-US" sz="1900" dirty="0">
              <a:solidFill>
                <a:srgbClr val="FFFF00"/>
              </a:solidFill>
            </a:endParaRPr>
          </a:p>
          <a:p>
            <a:pPr lvl="0" algn="just"/>
            <a:r>
              <a:rPr lang="en-US" sz="1900" dirty="0">
                <a:solidFill>
                  <a:srgbClr val="FFFF00"/>
                </a:solidFill>
              </a:rPr>
              <a:t>The third ranking story topics frequently covered was the “Mascot” issue with 11%. </a:t>
            </a:r>
            <a:r>
              <a:rPr lang="en-US" sz="1900" i="1" dirty="0">
                <a:solidFill>
                  <a:srgbClr val="FFFF00"/>
                </a:solidFill>
              </a:rPr>
              <a:t>The</a:t>
            </a:r>
            <a:r>
              <a:rPr lang="en-US" sz="1900" dirty="0">
                <a:solidFill>
                  <a:srgbClr val="FFFF00"/>
                </a:solidFill>
              </a:rPr>
              <a:t> </a:t>
            </a:r>
            <a:r>
              <a:rPr lang="en-US" sz="1900" i="1" dirty="0">
                <a:solidFill>
                  <a:srgbClr val="FFFF00"/>
                </a:solidFill>
              </a:rPr>
              <a:t>Chicago Times</a:t>
            </a:r>
            <a:r>
              <a:rPr lang="en-US" sz="1900" dirty="0">
                <a:solidFill>
                  <a:srgbClr val="FFFF00"/>
                </a:solidFill>
              </a:rPr>
              <a:t> covered this issue the most with the issue at University of Illinois’ Chief </a:t>
            </a:r>
            <a:r>
              <a:rPr lang="en-US" sz="1900" dirty="0" err="1">
                <a:solidFill>
                  <a:srgbClr val="FFFF00"/>
                </a:solidFill>
              </a:rPr>
              <a:t>Illiniwek</a:t>
            </a:r>
            <a:r>
              <a:rPr lang="en-US" sz="1900" dirty="0">
                <a:solidFill>
                  <a:srgbClr val="FFFF00"/>
                </a:solidFill>
              </a:rPr>
              <a:t>. Stories frequently emphasized how indigenous people were being recognized in a dignified manner without any consultation or approval by indigenous people whatsoever.  Today, the mascot issue is ranked #1.</a:t>
            </a:r>
          </a:p>
          <a:p>
            <a:pPr lvl="0" algn="just"/>
            <a:endParaRPr lang="en-US" sz="1900" dirty="0">
              <a:solidFill>
                <a:srgbClr val="FFFF00"/>
              </a:solidFill>
            </a:endParaRPr>
          </a:p>
          <a:p>
            <a:pPr lvl="0" algn="just"/>
            <a:r>
              <a:rPr lang="en-US" sz="1900" dirty="0">
                <a:solidFill>
                  <a:srgbClr val="FFFF00"/>
                </a:solidFill>
              </a:rPr>
              <a:t>The fourth largest story topic frequently covered was the “Indian Individual Money” (IIM) accounting scandal with 10% news coverage. This issue involves the largest and worse governmental accounting error in the history of the United States. The current estimated value the United States government may have to pay is 10 billion dollars. </a:t>
            </a:r>
          </a:p>
          <a:p>
            <a:pPr lvl="0" algn="just"/>
            <a:endParaRPr lang="en-US" sz="1900" dirty="0">
              <a:solidFill>
                <a:srgbClr val="FFFF00"/>
              </a:solidFill>
            </a:endParaRPr>
          </a:p>
          <a:p>
            <a:pPr lvl="0" algn="just"/>
            <a:r>
              <a:rPr lang="en-US" sz="1900" dirty="0">
                <a:solidFill>
                  <a:srgbClr val="FFFF00"/>
                </a:solidFill>
              </a:rPr>
              <a:t>The fifth largest story topic frequently covered was “cultural expression” issues dealing with forms of artistic expressions provided its content strictly adhered to notions of romanticism and mythology.</a:t>
            </a:r>
          </a:p>
        </p:txBody>
      </p:sp>
      <p:sp>
        <p:nvSpPr>
          <p:cNvPr id="2" name="Rectangle 1"/>
          <p:cNvSpPr/>
          <p:nvPr/>
        </p:nvSpPr>
        <p:spPr>
          <a:xfrm>
            <a:off x="1379621" y="2155658"/>
            <a:ext cx="9144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379621" y="3810000"/>
            <a:ext cx="9144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79621" y="5221706"/>
            <a:ext cx="9144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81598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80">
                                          <p:stCondLst>
                                            <p:cond delay="0"/>
                                          </p:stCondLst>
                                        </p:cTn>
                                        <p:tgtEl>
                                          <p:spTgt spid="3">
                                            <p:txEl>
                                              <p:pRg st="6" end="6"/>
                                            </p:txEl>
                                          </p:spTgt>
                                        </p:tgtEl>
                                      </p:cBhvr>
                                    </p:animEffect>
                                    <p:anim calcmode="lin" valueType="num">
                                      <p:cBhvr>
                                        <p:cTn id="2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6" end="6"/>
                                            </p:txEl>
                                          </p:spTgt>
                                        </p:tgtEl>
                                      </p:cBhvr>
                                      <p:to x="100000" y="60000"/>
                                    </p:animScale>
                                    <p:animScale>
                                      <p:cBhvr>
                                        <p:cTn id="30" dur="166" decel="50000">
                                          <p:stCondLst>
                                            <p:cond delay="676"/>
                                          </p:stCondLst>
                                        </p:cTn>
                                        <p:tgtEl>
                                          <p:spTgt spid="3">
                                            <p:txEl>
                                              <p:pRg st="6" end="6"/>
                                            </p:txEl>
                                          </p:spTgt>
                                        </p:tgtEl>
                                      </p:cBhvr>
                                      <p:to x="100000" y="100000"/>
                                    </p:animScale>
                                    <p:animScale>
                                      <p:cBhvr>
                                        <p:cTn id="31" dur="26">
                                          <p:stCondLst>
                                            <p:cond delay="1312"/>
                                          </p:stCondLst>
                                        </p:cTn>
                                        <p:tgtEl>
                                          <p:spTgt spid="3">
                                            <p:txEl>
                                              <p:pRg st="6" end="6"/>
                                            </p:txEl>
                                          </p:spTgt>
                                        </p:tgtEl>
                                      </p:cBhvr>
                                      <p:to x="100000" y="80000"/>
                                    </p:animScale>
                                    <p:animScale>
                                      <p:cBhvr>
                                        <p:cTn id="32" dur="166" decel="50000">
                                          <p:stCondLst>
                                            <p:cond delay="1338"/>
                                          </p:stCondLst>
                                        </p:cTn>
                                        <p:tgtEl>
                                          <p:spTgt spid="3">
                                            <p:txEl>
                                              <p:pRg st="6" end="6"/>
                                            </p:txEl>
                                          </p:spTgt>
                                        </p:tgtEl>
                                      </p:cBhvr>
                                      <p:to x="100000" y="100000"/>
                                    </p:animScale>
                                    <p:animScale>
                                      <p:cBhvr>
                                        <p:cTn id="33" dur="26">
                                          <p:stCondLst>
                                            <p:cond delay="1642"/>
                                          </p:stCondLst>
                                        </p:cTn>
                                        <p:tgtEl>
                                          <p:spTgt spid="3">
                                            <p:txEl>
                                              <p:pRg st="6" end="6"/>
                                            </p:txEl>
                                          </p:spTgt>
                                        </p:tgtEl>
                                      </p:cBhvr>
                                      <p:to x="100000" y="90000"/>
                                    </p:animScale>
                                    <p:animScale>
                                      <p:cBhvr>
                                        <p:cTn id="34" dur="166" decel="50000">
                                          <p:stCondLst>
                                            <p:cond delay="1668"/>
                                          </p:stCondLst>
                                        </p:cTn>
                                        <p:tgtEl>
                                          <p:spTgt spid="3">
                                            <p:txEl>
                                              <p:pRg st="6" end="6"/>
                                            </p:txEl>
                                          </p:spTgt>
                                        </p:tgtEl>
                                      </p:cBhvr>
                                      <p:to x="100000" y="100000"/>
                                    </p:animScale>
                                    <p:animScale>
                                      <p:cBhvr>
                                        <p:cTn id="35" dur="26">
                                          <p:stCondLst>
                                            <p:cond delay="1808"/>
                                          </p:stCondLst>
                                        </p:cTn>
                                        <p:tgtEl>
                                          <p:spTgt spid="3">
                                            <p:txEl>
                                              <p:pRg st="6" end="6"/>
                                            </p:txEl>
                                          </p:spTgt>
                                        </p:tgtEl>
                                      </p:cBhvr>
                                      <p:to x="100000" y="95000"/>
                                    </p:animScale>
                                    <p:animScale>
                                      <p:cBhvr>
                                        <p:cTn id="36"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Prisoners of War: </a:t>
            </a:r>
            <a:endParaRPr lang="en-US" dirty="0"/>
          </a:p>
        </p:txBody>
      </p:sp>
      <p:sp>
        <p:nvSpPr>
          <p:cNvPr id="3" name="Content Placeholder 2"/>
          <p:cNvSpPr>
            <a:spLocks noGrp="1"/>
          </p:cNvSpPr>
          <p:nvPr>
            <p:ph sz="quarter" idx="1"/>
          </p:nvPr>
        </p:nvSpPr>
        <p:spPr>
          <a:xfrm>
            <a:off x="939800" y="1279524"/>
            <a:ext cx="9258300" cy="4829175"/>
          </a:xfrm>
        </p:spPr>
        <p:txBody>
          <a:bodyPr/>
          <a:lstStyle/>
          <a:p>
            <a:endParaRPr lang="en-US" dirty="0" smtClean="0"/>
          </a:p>
          <a:p>
            <a:endParaRPr lang="en-US" dirty="0"/>
          </a:p>
          <a:p>
            <a:pPr marL="0" indent="0">
              <a:buNone/>
            </a:pPr>
            <a:r>
              <a:rPr lang="en-US" dirty="0" smtClean="0"/>
              <a:t>“The last chapter in any successful genocide is the one in which the oppressor can remove their hands and say, ‘my god what are these people doing to themselves? they’re killing each other, they’re killing themselves while we watch them die.’ this is how we came to own these United States. This is the legacy of manifest destiny.” – A Huey </a:t>
            </a:r>
            <a:endParaRPr lang="en-US" dirty="0"/>
          </a:p>
        </p:txBody>
      </p:sp>
    </p:spTree>
    <p:extLst>
      <p:ext uri="{BB962C8B-B14F-4D97-AF65-F5344CB8AC3E}">
        <p14:creationId xmlns:p14="http://schemas.microsoft.com/office/powerpoint/2010/main" val="36325144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Resistance or acceptance?</a:t>
            </a:r>
          </a:p>
        </p:txBody>
      </p:sp>
      <p:sp>
        <p:nvSpPr>
          <p:cNvPr id="3" name="AutoShape 2" descr="http://edsource.org/wp-content/uploads/2014/12/20141129nativeyouthreport_final.jpg">
            <a:hlinkClick r:id="rId2"/>
          </p:cNvPr>
          <p:cNvSpPr>
            <a:spLocks noChangeAspect="1" noChangeArrowheads="1"/>
          </p:cNvSpPr>
          <p:nvPr/>
        </p:nvSpPr>
        <p:spPr bwMode="auto">
          <a:xfrm>
            <a:off x="71438" y="-1676400"/>
            <a:ext cx="5248275" cy="3505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http://edsource.org/wp-content/uploads/2014/12/20141129nativeyouthreport_fina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1828800"/>
            <a:ext cx="9740899" cy="452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342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06537"/>
          </a:xfrm>
        </p:spPr>
        <p:txBody>
          <a:bodyPr/>
          <a:lstStyle/>
          <a:p>
            <a:r>
              <a:rPr lang="en-US" dirty="0" smtClean="0"/>
              <a:t>Shannon Rivers</a:t>
            </a:r>
            <a:endParaRPr lang="en-US" dirty="0"/>
          </a:p>
        </p:txBody>
      </p:sp>
      <p:sp>
        <p:nvSpPr>
          <p:cNvPr id="3" name="Subtitle 2"/>
          <p:cNvSpPr>
            <a:spLocks noGrp="1"/>
          </p:cNvSpPr>
          <p:nvPr>
            <p:ph type="subTitle" idx="1"/>
          </p:nvPr>
        </p:nvSpPr>
        <p:spPr/>
        <p:txBody>
          <a:bodyPr>
            <a:normAutofit lnSpcReduction="10000"/>
          </a:bodyPr>
          <a:lstStyle/>
          <a:p>
            <a:r>
              <a:rPr lang="en-US" dirty="0" smtClean="0"/>
              <a:t>Contact:</a:t>
            </a:r>
          </a:p>
          <a:p>
            <a:r>
              <a:rPr lang="en-US" dirty="0" smtClean="0">
                <a:hlinkClick r:id="rId2"/>
              </a:rPr>
              <a:t>Shannonk.rivers@gmail.com</a:t>
            </a:r>
            <a:endParaRPr lang="en-US" dirty="0" smtClean="0"/>
          </a:p>
          <a:p>
            <a:r>
              <a:rPr lang="en-US" dirty="0" smtClean="0"/>
              <a:t>(480) 220-6766</a:t>
            </a:r>
          </a:p>
          <a:p>
            <a:r>
              <a:rPr lang="en-US" dirty="0" smtClean="0"/>
              <a:t>Facebook: Shannon </a:t>
            </a:r>
            <a:r>
              <a:rPr lang="en-US" dirty="0"/>
              <a:t>R</a:t>
            </a:r>
            <a:r>
              <a:rPr lang="en-US" dirty="0" smtClean="0"/>
              <a:t>ivers </a:t>
            </a:r>
            <a:endParaRPr lang="en-US" dirty="0"/>
          </a:p>
        </p:txBody>
      </p:sp>
    </p:spTree>
    <p:extLst>
      <p:ext uri="{BB962C8B-B14F-4D97-AF65-F5344CB8AC3E}">
        <p14:creationId xmlns:p14="http://schemas.microsoft.com/office/powerpoint/2010/main" val="4026095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511</TotalTime>
  <Words>1546</Words>
  <Application>Microsoft Office PowerPoint</Application>
  <PresentationFormat>Custom</PresentationFormat>
  <Paragraphs>91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Indigenous Activism:  The Paradox of Colonial Mass Media’s Propaganda and Censorship</vt:lpstr>
      <vt:lpstr>Impacts of Capitalism, Assimilation &amp; Colonialism to Indigenous Peoples:</vt:lpstr>
      <vt:lpstr>PowerPoint Presentation</vt:lpstr>
      <vt:lpstr>Southwest United Sates:   </vt:lpstr>
      <vt:lpstr>Hahajun (Relatives) in Northern Mexico:</vt:lpstr>
      <vt:lpstr>Reservation Poverty (Sustained) </vt:lpstr>
      <vt:lpstr>Roots of Resistance: Chiapas 1992 </vt:lpstr>
      <vt:lpstr>Tecumseh-Shawnee (1768-1813) Him-mah-too-yah-lat-kekt- Nez Perce (1840-1904)</vt:lpstr>
      <vt:lpstr>Goyathlay - Chiricahua (1829-1909 Tatanka-Iyotanka – Hunkpapa (1831-1890)</vt:lpstr>
      <vt:lpstr>Russell Means – Oglala (1939-October 2012) </vt:lpstr>
      <vt:lpstr>Thomas B. House of Mica – Hopi  Pauline whitesinger – Din’e (big mountain)</vt:lpstr>
      <vt:lpstr>Immigration SB1070 (Arizona -2008)</vt:lpstr>
      <vt:lpstr>American Mass Media Monopoly</vt:lpstr>
      <vt:lpstr>American Mass Media</vt:lpstr>
      <vt:lpstr>PowerPoint Presentation</vt:lpstr>
      <vt:lpstr>PowerPoint Presentation</vt:lpstr>
      <vt:lpstr>PowerPoint Presentation</vt:lpstr>
      <vt:lpstr>PowerPoint Presentation</vt:lpstr>
      <vt:lpstr>PowerPoint Presentation</vt:lpstr>
      <vt:lpstr>Prisoners of War: </vt:lpstr>
      <vt:lpstr>Resistance or acceptance?</vt:lpstr>
      <vt:lpstr>Shannon Rivers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Indigenous Activism: The Paradox of Colonial Mass Media’s Propaganda and Censorship</dc:title>
  <dc:creator>burntswamp</dc:creator>
  <cp:lastModifiedBy>Shannon </cp:lastModifiedBy>
  <cp:revision>23</cp:revision>
  <dcterms:created xsi:type="dcterms:W3CDTF">2015-11-13T01:24:00Z</dcterms:created>
  <dcterms:modified xsi:type="dcterms:W3CDTF">2015-11-25T21:03:34Z</dcterms:modified>
</cp:coreProperties>
</file>