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1" r:id="rId3"/>
    <p:sldId id="272" r:id="rId4"/>
    <p:sldId id="259" r:id="rId5"/>
    <p:sldId id="268" r:id="rId6"/>
    <p:sldId id="281" r:id="rId7"/>
    <p:sldId id="265" r:id="rId8"/>
    <p:sldId id="273" r:id="rId9"/>
    <p:sldId id="266" r:id="rId10"/>
    <p:sldId id="274" r:id="rId11"/>
    <p:sldId id="275" r:id="rId12"/>
    <p:sldId id="276" r:id="rId13"/>
    <p:sldId id="278" r:id="rId14"/>
    <p:sldId id="277" r:id="rId15"/>
    <p:sldId id="279" r:id="rId16"/>
    <p:sldId id="28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660"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D6CBE-9D7B-476C-968B-B486D11347DE}" type="datetimeFigureOut">
              <a:rPr lang="en-NZ" smtClean="0"/>
              <a:pPr/>
              <a:t>29/03/2010</a:t>
            </a:fld>
            <a:endParaRPr lang="en-NZ"/>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771FD9-D7D5-49A0-8E89-BFD37912B2C8}" type="slidenum">
              <a:rPr lang="en-NZ" smtClean="0"/>
              <a:pPr/>
              <a:t>‹#›</a:t>
            </a:fld>
            <a:endParaRPr lang="en-NZ"/>
          </a:p>
        </p:txBody>
      </p:sp>
    </p:spTree>
    <p:extLst>
      <p:ext uri="{BB962C8B-B14F-4D97-AF65-F5344CB8AC3E}">
        <p14:creationId xmlns="" xmlns:p14="http://schemas.microsoft.com/office/powerpoint/2010/main" val="2479930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fld id="{BC771FD9-D7D5-49A0-8E89-BFD37912B2C8}" type="slidenum">
              <a:rPr lang="en-NZ" smtClean="0"/>
              <a:pPr/>
              <a:t>1</a:t>
            </a:fld>
            <a:endParaRPr lang="en-N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baseline="0" dirty="0" smtClean="0"/>
              <a:t>Navigation emotively ties </a:t>
            </a:r>
            <a:r>
              <a:rPr lang="en-NZ" baseline="0" dirty="0" err="1" smtClean="0"/>
              <a:t>Pasifika</a:t>
            </a:r>
            <a:r>
              <a:rPr lang="en-NZ" baseline="0" dirty="0" smtClean="0"/>
              <a:t> people to our ancestors and to our </a:t>
            </a:r>
            <a:r>
              <a:rPr lang="en-NZ" baseline="0" dirty="0" err="1" smtClean="0"/>
              <a:t>Moana</a:t>
            </a:r>
            <a:r>
              <a:rPr lang="en-NZ" baseline="0" dirty="0" smtClean="0"/>
              <a:t>-</a:t>
            </a:r>
            <a:r>
              <a:rPr lang="en-NZ" baseline="0" dirty="0" err="1" smtClean="0"/>
              <a:t>nui</a:t>
            </a:r>
            <a:r>
              <a:rPr lang="en-NZ" baseline="0" dirty="0" smtClean="0"/>
              <a:t>-a-</a:t>
            </a:r>
            <a:r>
              <a:rPr lang="en-NZ" baseline="0" dirty="0" err="1" smtClean="0"/>
              <a:t>Kiwa</a:t>
            </a:r>
            <a:r>
              <a:rPr lang="en-NZ" baseline="0" dirty="0" smtClean="0"/>
              <a:t> cousins. That our ancestors are lauded as the greatest navigators on the planet evokes positive images that we come from people of courage, tenacity, high intelligence, skill and fearlessness! As other expedient modes of travel have replaced the need for sea travel and navigation – these ancient seafaring skills are being lost to us. </a:t>
            </a:r>
            <a:endParaRPr lang="en-NZ" dirty="0"/>
          </a:p>
        </p:txBody>
      </p:sp>
      <p:sp>
        <p:nvSpPr>
          <p:cNvPr id="4" name="Slide Number Placeholder 3"/>
          <p:cNvSpPr>
            <a:spLocks noGrp="1"/>
          </p:cNvSpPr>
          <p:nvPr>
            <p:ph type="sldNum" sz="quarter" idx="10"/>
          </p:nvPr>
        </p:nvSpPr>
        <p:spPr/>
        <p:txBody>
          <a:bodyPr/>
          <a:lstStyle/>
          <a:p>
            <a:fld id="{BC771FD9-D7D5-49A0-8E89-BFD37912B2C8}" type="slidenum">
              <a:rPr lang="en-NZ" smtClean="0"/>
              <a:pPr/>
              <a:t>2</a:t>
            </a:fld>
            <a:endParaRPr lang="en-N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fld id="{BC771FD9-D7D5-49A0-8E89-BFD37912B2C8}" type="slidenum">
              <a:rPr lang="en-NZ" smtClean="0"/>
              <a:pPr/>
              <a:t>3</a:t>
            </a:fld>
            <a:endParaRPr lang="en-N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NZ" dirty="0" smtClean="0"/>
              <a:t>My research question is: How are social networking sites and online tools being used by young </a:t>
            </a:r>
            <a:r>
              <a:rPr lang="en-NZ" dirty="0" err="1" smtClean="0"/>
              <a:t>Pasifika</a:t>
            </a:r>
            <a:r>
              <a:rPr lang="en-NZ" baseline="0" dirty="0" smtClean="0"/>
              <a:t> adults in </a:t>
            </a:r>
            <a:r>
              <a:rPr lang="en-NZ" baseline="0" dirty="0" err="1" smtClean="0"/>
              <a:t>Aotearoa</a:t>
            </a:r>
            <a:r>
              <a:rPr lang="en-NZ" baseline="0" dirty="0" smtClean="0"/>
              <a:t> in their social lives and in identity creation/ formation?</a:t>
            </a:r>
          </a:p>
          <a:p>
            <a:pPr>
              <a:buFont typeface="Arial" pitchFamily="34" charset="0"/>
              <a:buChar char="•"/>
            </a:pPr>
            <a:r>
              <a:rPr lang="en-NZ" dirty="0" smtClean="0"/>
              <a:t>More specifically</a:t>
            </a:r>
            <a:r>
              <a:rPr lang="en-NZ" baseline="0" dirty="0" smtClean="0"/>
              <a:t> the research will ask: 1. How do relationships and identity among young </a:t>
            </a:r>
            <a:r>
              <a:rPr lang="en-NZ" baseline="0" dirty="0" err="1" smtClean="0"/>
              <a:t>Pasifika</a:t>
            </a:r>
            <a:r>
              <a:rPr lang="en-NZ" baseline="0" dirty="0" smtClean="0"/>
              <a:t> adults play out in social networking cultures? 2. How are young </a:t>
            </a:r>
            <a:r>
              <a:rPr lang="en-NZ" baseline="0" dirty="0" err="1" smtClean="0"/>
              <a:t>Pasifika</a:t>
            </a:r>
            <a:r>
              <a:rPr lang="en-NZ" baseline="0" dirty="0" smtClean="0"/>
              <a:t> adults using social networking systems? 3. How social and cultural practices are being performed within the online virtual space and how this impacts on intergenerational expressions of identity and culture?</a:t>
            </a:r>
            <a:endParaRPr lang="en-NZ" dirty="0"/>
          </a:p>
        </p:txBody>
      </p:sp>
      <p:sp>
        <p:nvSpPr>
          <p:cNvPr id="4" name="Slide Number Placeholder 3"/>
          <p:cNvSpPr>
            <a:spLocks noGrp="1"/>
          </p:cNvSpPr>
          <p:nvPr>
            <p:ph type="sldNum" sz="quarter" idx="10"/>
          </p:nvPr>
        </p:nvSpPr>
        <p:spPr/>
        <p:txBody>
          <a:bodyPr/>
          <a:lstStyle/>
          <a:p>
            <a:fld id="{BC771FD9-D7D5-49A0-8E89-BFD37912B2C8}" type="slidenum">
              <a:rPr lang="en-NZ" smtClean="0"/>
              <a:pPr/>
              <a:t>4</a:t>
            </a:fld>
            <a:endParaRPr lang="en-N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dirty="0" smtClean="0"/>
              <a:t>In</a:t>
            </a:r>
            <a:r>
              <a:rPr lang="en-NZ" baseline="0" dirty="0" smtClean="0"/>
              <a:t> this Century, these are the navigational tools for the generations known as “Digital Natives” or those who have been born in the age of the Internet, </a:t>
            </a:r>
            <a:r>
              <a:rPr lang="en-NZ" baseline="0" dirty="0" err="1" smtClean="0"/>
              <a:t>cellphone</a:t>
            </a:r>
            <a:r>
              <a:rPr lang="en-NZ" baseline="0" dirty="0" smtClean="0"/>
              <a:t> and new digital technologies. These younger generations are going on </a:t>
            </a:r>
            <a:r>
              <a:rPr lang="en-NZ" baseline="0" dirty="0" err="1" smtClean="0"/>
              <a:t>Facebook</a:t>
            </a:r>
            <a:r>
              <a:rPr lang="en-NZ" baseline="0" dirty="0" smtClean="0"/>
              <a:t>, on YouTube for connection and the Internet for navigation – “</a:t>
            </a:r>
            <a:r>
              <a:rPr lang="en-NZ" baseline="0" dirty="0" err="1" smtClean="0"/>
              <a:t>googling</a:t>
            </a:r>
            <a:r>
              <a:rPr lang="en-NZ" baseline="0" dirty="0" smtClean="0"/>
              <a:t>” online to find out information. Those of us who can a remember a time without these tools are called “Digital Immigrants” (Marc </a:t>
            </a:r>
            <a:r>
              <a:rPr lang="en-NZ" baseline="0" dirty="0" err="1" smtClean="0"/>
              <a:t>Prensky</a:t>
            </a:r>
            <a:r>
              <a:rPr lang="en-NZ" baseline="0" dirty="0" smtClean="0"/>
              <a:t>, 2001)</a:t>
            </a:r>
            <a:endParaRPr lang="en-NZ" dirty="0"/>
          </a:p>
        </p:txBody>
      </p:sp>
      <p:sp>
        <p:nvSpPr>
          <p:cNvPr id="4" name="Slide Number Placeholder 3"/>
          <p:cNvSpPr>
            <a:spLocks noGrp="1"/>
          </p:cNvSpPr>
          <p:nvPr>
            <p:ph type="sldNum" sz="quarter" idx="10"/>
          </p:nvPr>
        </p:nvSpPr>
        <p:spPr/>
        <p:txBody>
          <a:bodyPr/>
          <a:lstStyle/>
          <a:p>
            <a:fld id="{BC771FD9-D7D5-49A0-8E89-BFD37912B2C8}" type="slidenum">
              <a:rPr lang="en-NZ" smtClean="0"/>
              <a:pPr/>
              <a:t>5</a:t>
            </a:fld>
            <a:endParaRPr lang="en-N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fld id="{BC771FD9-D7D5-49A0-8E89-BFD37912B2C8}" type="slidenum">
              <a:rPr lang="en-NZ" smtClean="0"/>
              <a:pPr/>
              <a:t>7</a:t>
            </a:fld>
            <a:endParaRPr lang="en-N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NZ" i="1" dirty="0"/>
          </a:p>
        </p:txBody>
      </p:sp>
      <p:sp>
        <p:nvSpPr>
          <p:cNvPr id="4" name="Slide Number Placeholder 3"/>
          <p:cNvSpPr>
            <a:spLocks noGrp="1"/>
          </p:cNvSpPr>
          <p:nvPr>
            <p:ph type="sldNum" sz="quarter" idx="10"/>
          </p:nvPr>
        </p:nvSpPr>
        <p:spPr/>
        <p:txBody>
          <a:bodyPr/>
          <a:lstStyle/>
          <a:p>
            <a:fld id="{BC771FD9-D7D5-49A0-8E89-BFD37912B2C8}" type="slidenum">
              <a:rPr lang="en-NZ" smtClean="0"/>
              <a:pPr/>
              <a:t>9</a:t>
            </a:fld>
            <a:endParaRPr lang="en-N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75C45B2F-0BED-4F30-B9B7-6F3C7F96BA67}" type="datetimeFigureOut">
              <a:rPr lang="en-NZ" smtClean="0"/>
              <a:pPr/>
              <a:t>29/03/2010</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184273C7-3028-4FDB-BF75-34FA3DBD7991}" type="slidenum">
              <a:rPr lang="en-NZ" smtClean="0"/>
              <a:pPr/>
              <a:t>‹#›</a:t>
            </a:fld>
            <a:endParaRPr lang="en-N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75C45B2F-0BED-4F30-B9B7-6F3C7F96BA67}" type="datetimeFigureOut">
              <a:rPr lang="en-NZ" smtClean="0"/>
              <a:pPr/>
              <a:t>29/03/2010</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184273C7-3028-4FDB-BF75-34FA3DBD7991}" type="slidenum">
              <a:rPr lang="en-NZ" smtClean="0"/>
              <a:pPr/>
              <a:t>‹#›</a:t>
            </a:fld>
            <a:endParaRPr lang="en-N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C45B2F-0BED-4F30-B9B7-6F3C7F96BA67}" type="datetimeFigureOut">
              <a:rPr lang="en-NZ" smtClean="0"/>
              <a:pPr/>
              <a:t>29/03/2010</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184273C7-3028-4FDB-BF75-34FA3DBD7991}" type="slidenum">
              <a:rPr lang="en-NZ" smtClean="0"/>
              <a:pPr/>
              <a:t>‹#›</a:t>
            </a:fld>
            <a:endParaRPr lang="en-N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75C45B2F-0BED-4F30-B9B7-6F3C7F96BA67}" type="datetimeFigureOut">
              <a:rPr lang="en-NZ" smtClean="0"/>
              <a:pPr/>
              <a:t>29/03/2010</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184273C7-3028-4FDB-BF75-34FA3DBD7991}" type="slidenum">
              <a:rPr lang="en-NZ" smtClean="0"/>
              <a:pPr/>
              <a:t>‹#›</a:t>
            </a:fld>
            <a:endParaRPr lang="en-N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75C45B2F-0BED-4F30-B9B7-6F3C7F96BA67}" type="datetimeFigureOut">
              <a:rPr lang="en-NZ" smtClean="0"/>
              <a:pPr/>
              <a:t>29/03/2010</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184273C7-3028-4FDB-BF75-34FA3DBD7991}" type="slidenum">
              <a:rPr lang="en-NZ" smtClean="0"/>
              <a:pPr/>
              <a:t>‹#›</a:t>
            </a:fld>
            <a:endParaRPr lang="en-N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75C45B2F-0BED-4F30-B9B7-6F3C7F96BA67}" type="datetimeFigureOut">
              <a:rPr lang="en-NZ" smtClean="0"/>
              <a:pPr/>
              <a:t>29/03/2010</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184273C7-3028-4FDB-BF75-34FA3DBD7991}" type="slidenum">
              <a:rPr lang="en-NZ" smtClean="0"/>
              <a:pPr/>
              <a:t>‹#›</a:t>
            </a:fld>
            <a:endParaRPr lang="en-N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C45B2F-0BED-4F30-B9B7-6F3C7F96BA67}" type="datetimeFigureOut">
              <a:rPr lang="en-NZ" smtClean="0"/>
              <a:pPr/>
              <a:t>29/03/2010</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184273C7-3028-4FDB-BF75-34FA3DBD7991}" type="slidenum">
              <a:rPr lang="en-NZ" smtClean="0"/>
              <a:pPr/>
              <a:t>‹#›</a:t>
            </a:fld>
            <a:endParaRPr lang="en-N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C45B2F-0BED-4F30-B9B7-6F3C7F96BA67}" type="datetimeFigureOut">
              <a:rPr lang="en-NZ" smtClean="0"/>
              <a:pPr/>
              <a:t>29/03/2010</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184273C7-3028-4FDB-BF75-34FA3DBD7991}" type="slidenum">
              <a:rPr lang="en-NZ" smtClean="0"/>
              <a:pPr/>
              <a:t>‹#›</a:t>
            </a:fld>
            <a:endParaRPr lang="en-N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C45B2F-0BED-4F30-B9B7-6F3C7F96BA67}" type="datetimeFigureOut">
              <a:rPr lang="en-NZ" smtClean="0"/>
              <a:pPr/>
              <a:t>29/03/2010</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184273C7-3028-4FDB-BF75-34FA3DBD7991}" type="slidenum">
              <a:rPr lang="en-NZ" smtClean="0"/>
              <a:pPr/>
              <a:t>‹#›</a:t>
            </a:fld>
            <a:endParaRPr lang="en-N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75C45B2F-0BED-4F30-B9B7-6F3C7F96BA67}" type="datetimeFigureOut">
              <a:rPr lang="en-NZ" smtClean="0"/>
              <a:pPr/>
              <a:t>29/03/2010</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184273C7-3028-4FDB-BF75-34FA3DBD7991}" type="slidenum">
              <a:rPr lang="en-NZ" smtClean="0"/>
              <a:pPr/>
              <a:t>‹#›</a:t>
            </a:fld>
            <a:endParaRPr lang="en-N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75C45B2F-0BED-4F30-B9B7-6F3C7F96BA67}" type="datetimeFigureOut">
              <a:rPr lang="en-NZ" smtClean="0"/>
              <a:pPr/>
              <a:t>29/03/2010</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184273C7-3028-4FDB-BF75-34FA3DBD7991}" type="slidenum">
              <a:rPr lang="en-NZ" smtClean="0"/>
              <a:pPr/>
              <a:t>‹#›</a:t>
            </a:fld>
            <a:endParaRPr lang="en-N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C45B2F-0BED-4F30-B9B7-6F3C7F96BA67}" type="datetimeFigureOut">
              <a:rPr lang="en-NZ" smtClean="0"/>
              <a:pPr/>
              <a:t>29/03/2010</a:t>
            </a:fld>
            <a:endParaRPr lang="en-N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4273C7-3028-4FDB-BF75-34FA3DBD7991}" type="slidenum">
              <a:rPr lang="en-NZ" smtClean="0"/>
              <a:pPr/>
              <a:t>‹#›</a:t>
            </a:fld>
            <a:endParaRPr lang="en-N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samu@massey.ac.nz/"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ljvsamu@gmail.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 Id="rId9" Type="http://schemas.openxmlformats.org/officeDocument/2006/relationships/image" Target="../media/image2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NZ" sz="3600" dirty="0" smtClean="0">
                <a:solidFill>
                  <a:srgbClr val="002060"/>
                </a:solidFill>
                <a:latin typeface="Wide Latin" pitchFamily="18" charset="0"/>
              </a:rPr>
              <a:t>Navigation &amp; Negotiation of </a:t>
            </a:r>
            <a:r>
              <a:rPr lang="en-NZ" sz="3600" dirty="0" err="1" smtClean="0">
                <a:solidFill>
                  <a:srgbClr val="002060"/>
                </a:solidFill>
                <a:latin typeface="Wide Latin" pitchFamily="18" charset="0"/>
              </a:rPr>
              <a:t>Fambamz</a:t>
            </a:r>
            <a:r>
              <a:rPr lang="en-NZ" sz="3600" dirty="0" smtClean="0">
                <a:solidFill>
                  <a:srgbClr val="002060"/>
                </a:solidFill>
                <a:latin typeface="Wide Latin" pitchFamily="18" charset="0"/>
              </a:rPr>
              <a:t> on Facebook</a:t>
            </a:r>
            <a:endParaRPr lang="en-NZ" sz="3600" dirty="0">
              <a:solidFill>
                <a:srgbClr val="002060"/>
              </a:solidFill>
              <a:latin typeface="Wide Latin" pitchFamily="18" charset="0"/>
            </a:endParaRPr>
          </a:p>
        </p:txBody>
      </p:sp>
      <p:sp>
        <p:nvSpPr>
          <p:cNvPr id="3" name="Subtitle 2"/>
          <p:cNvSpPr>
            <a:spLocks noGrp="1"/>
          </p:cNvSpPr>
          <p:nvPr>
            <p:ph type="subTitle" idx="1"/>
          </p:nvPr>
        </p:nvSpPr>
        <p:spPr/>
        <p:txBody>
          <a:bodyPr>
            <a:normAutofit fontScale="55000" lnSpcReduction="20000"/>
          </a:bodyPr>
          <a:lstStyle/>
          <a:p>
            <a:endParaRPr lang="en-NZ" sz="2800" i="1" dirty="0" smtClean="0">
              <a:solidFill>
                <a:schemeClr val="tx1"/>
              </a:solidFill>
              <a:latin typeface="Rockwell Condensed" pitchFamily="18" charset="0"/>
            </a:endParaRPr>
          </a:p>
          <a:p>
            <a:r>
              <a:rPr lang="en-NZ" sz="4400" i="1" dirty="0" err="1" smtClean="0">
                <a:solidFill>
                  <a:schemeClr val="tx1"/>
                </a:solidFill>
                <a:latin typeface="Rockwell Condensed" pitchFamily="18" charset="0"/>
              </a:rPr>
              <a:t>Tuiloma</a:t>
            </a:r>
            <a:r>
              <a:rPr lang="en-NZ" sz="4400" dirty="0" smtClean="0">
                <a:solidFill>
                  <a:schemeClr val="tx1"/>
                </a:solidFill>
                <a:latin typeface="Rockwell Condensed" pitchFamily="18" charset="0"/>
              </a:rPr>
              <a:t> Lina Samu</a:t>
            </a:r>
          </a:p>
          <a:p>
            <a:r>
              <a:rPr lang="en-NZ" sz="4400" dirty="0" smtClean="0">
                <a:solidFill>
                  <a:schemeClr val="tx1"/>
                </a:solidFill>
                <a:latin typeface="Rockwell Condensed" pitchFamily="18" charset="0"/>
              </a:rPr>
              <a:t>Massey University, SHORE &amp; Whariki Research Centre</a:t>
            </a:r>
          </a:p>
          <a:p>
            <a:endParaRPr lang="en-NZ" sz="4400" dirty="0">
              <a:solidFill>
                <a:schemeClr val="tx1"/>
              </a:solidFill>
              <a:latin typeface="Rockwell Condensed" pitchFamily="18" charset="0"/>
            </a:endParaRPr>
          </a:p>
          <a:p>
            <a:r>
              <a:rPr lang="en-NZ" sz="4400" dirty="0" smtClean="0">
                <a:solidFill>
                  <a:schemeClr val="tx1"/>
                </a:solidFill>
                <a:latin typeface="Rockwell Condensed" pitchFamily="18" charset="0"/>
                <a:hlinkClick r:id="rId3"/>
              </a:rPr>
              <a:t>l.samu@massey.ac.nz/</a:t>
            </a:r>
            <a:r>
              <a:rPr lang="en-NZ" sz="4400" dirty="0" smtClean="0">
                <a:solidFill>
                  <a:schemeClr val="tx1"/>
                </a:solidFill>
                <a:latin typeface="Rockwell Condensed" pitchFamily="18" charset="0"/>
              </a:rPr>
              <a:t> </a:t>
            </a:r>
            <a:r>
              <a:rPr lang="en-NZ" sz="4400" dirty="0" smtClean="0">
                <a:solidFill>
                  <a:schemeClr val="tx1"/>
                </a:solidFill>
                <a:latin typeface="Rockwell Condensed" pitchFamily="18" charset="0"/>
                <a:hlinkClick r:id="rId4"/>
              </a:rPr>
              <a:t>ljvsamu@gmail.com</a:t>
            </a:r>
            <a:endParaRPr lang="en-NZ" sz="4400" dirty="0" smtClean="0">
              <a:solidFill>
                <a:schemeClr val="tx1"/>
              </a:solidFill>
              <a:latin typeface="Rockwell Condensed" pitchFamily="18" charset="0"/>
            </a:endParaRPr>
          </a:p>
          <a:p>
            <a:endParaRPr lang="en-NZ" sz="2600" dirty="0" smtClean="0">
              <a:solidFill>
                <a:schemeClr val="tx1"/>
              </a:solidFill>
              <a:latin typeface="Rockwell Condensed" pitchFamily="18" charset="0"/>
            </a:endParaRPr>
          </a:p>
          <a:p>
            <a:endParaRPr lang="en-NZ"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NZ" sz="2800" dirty="0"/>
          </a:p>
        </p:txBody>
      </p:sp>
      <p:pic>
        <p:nvPicPr>
          <p:cNvPr id="4" name="Content Placeholder 3" descr="Pacific map.jpg"/>
          <p:cNvPicPr>
            <a:picLocks noGrp="1" noChangeAspect="1"/>
          </p:cNvPicPr>
          <p:nvPr>
            <p:ph idx="1"/>
          </p:nvPr>
        </p:nvPicPr>
        <p:blipFill>
          <a:blip r:embed="rId3" cstate="print"/>
          <a:stretch>
            <a:fillRect/>
          </a:stretch>
        </p:blipFill>
        <p:spPr>
          <a:xfrm>
            <a:off x="395536" y="0"/>
            <a:ext cx="8352928" cy="6826941"/>
          </a:xfrm>
        </p:spPr>
      </p:pic>
      <p:pic>
        <p:nvPicPr>
          <p:cNvPr id="6" name="Content Placeholder 4" descr="Te Matau a Maui hardowt metaphor.jpg"/>
          <p:cNvPicPr>
            <a:picLocks noChangeAspect="1"/>
          </p:cNvPicPr>
          <p:nvPr/>
        </p:nvPicPr>
        <p:blipFill>
          <a:blip r:embed="rId4" cstate="print"/>
          <a:stretch>
            <a:fillRect/>
          </a:stretch>
        </p:blipFill>
        <p:spPr>
          <a:xfrm>
            <a:off x="5796136" y="5085182"/>
            <a:ext cx="3096344" cy="16456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NZ" sz="2800" dirty="0"/>
          </a:p>
        </p:txBody>
      </p:sp>
      <p:pic>
        <p:nvPicPr>
          <p:cNvPr id="4" name="Content Placeholder 3" descr="political-map-of-Samoa.gif"/>
          <p:cNvPicPr>
            <a:picLocks noGrp="1" noChangeAspect="1"/>
          </p:cNvPicPr>
          <p:nvPr>
            <p:ph idx="1"/>
          </p:nvPr>
        </p:nvPicPr>
        <p:blipFill>
          <a:blip r:embed="rId3" cstate="print"/>
          <a:stretch>
            <a:fillRect/>
          </a:stretch>
        </p:blipFill>
        <p:spPr>
          <a:xfrm>
            <a:off x="467544" y="260648"/>
            <a:ext cx="8151352" cy="5976664"/>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800" dirty="0" smtClean="0">
                <a:solidFill>
                  <a:schemeClr val="tx2"/>
                </a:solidFill>
                <a:latin typeface="Wide Latin" pitchFamily="18" charset="0"/>
              </a:rPr>
              <a:t>DIGITAL NAVIGATORS</a:t>
            </a:r>
            <a:endParaRPr lang="en-NZ" sz="2800" dirty="0"/>
          </a:p>
        </p:txBody>
      </p:sp>
      <p:pic>
        <p:nvPicPr>
          <p:cNvPr id="4" name="Content Placeholder 3" descr="Gaualofa.jpg"/>
          <p:cNvPicPr>
            <a:picLocks noGrp="1" noChangeAspect="1"/>
          </p:cNvPicPr>
          <p:nvPr>
            <p:ph idx="1"/>
          </p:nvPr>
        </p:nvPicPr>
        <p:blipFill>
          <a:blip r:embed="rId3" cstate="print"/>
          <a:stretch>
            <a:fillRect/>
          </a:stretch>
        </p:blipFill>
        <p:spPr>
          <a:xfrm>
            <a:off x="1554691" y="1600200"/>
            <a:ext cx="3161325"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Content Placeholder 3" descr="Waka haurua and sky tower.jpg"/>
          <p:cNvPicPr>
            <a:picLocks noChangeAspect="1"/>
          </p:cNvPicPr>
          <p:nvPr/>
        </p:nvPicPr>
        <p:blipFill>
          <a:blip r:embed="rId4" cstate="print"/>
          <a:stretch>
            <a:fillRect/>
          </a:stretch>
        </p:blipFill>
        <p:spPr>
          <a:xfrm>
            <a:off x="4788024" y="1600200"/>
            <a:ext cx="3456384"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800" dirty="0" smtClean="0">
                <a:solidFill>
                  <a:schemeClr val="tx2"/>
                </a:solidFill>
                <a:latin typeface="Wide Latin" pitchFamily="18" charset="0"/>
              </a:rPr>
              <a:t>DIGITAL NAVIGATORS</a:t>
            </a:r>
            <a:endParaRPr lang="en-NZ" sz="2800" dirty="0"/>
          </a:p>
        </p:txBody>
      </p:sp>
      <p:pic>
        <p:nvPicPr>
          <p:cNvPr id="4" name="Content Placeholder 3" descr="Facebook poster.jpg"/>
          <p:cNvPicPr>
            <a:picLocks noGrp="1" noChangeAspect="1"/>
          </p:cNvPicPr>
          <p:nvPr>
            <p:ph idx="1"/>
          </p:nvPr>
        </p:nvPicPr>
        <p:blipFill>
          <a:blip r:embed="rId3" cstate="print"/>
          <a:stretch>
            <a:fillRect/>
          </a:stretch>
        </p:blipFill>
        <p:spPr>
          <a:xfrm>
            <a:off x="4139952" y="1196752"/>
            <a:ext cx="1740024" cy="12934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Computer says no.jpg"/>
          <p:cNvPicPr>
            <a:picLocks noChangeAspect="1"/>
          </p:cNvPicPr>
          <p:nvPr/>
        </p:nvPicPr>
        <p:blipFill>
          <a:blip r:embed="rId4" cstate="print"/>
          <a:stretch>
            <a:fillRect/>
          </a:stretch>
        </p:blipFill>
        <p:spPr>
          <a:xfrm>
            <a:off x="6084168" y="4941168"/>
            <a:ext cx="1950720" cy="14630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FB mobile.jpg"/>
          <p:cNvPicPr>
            <a:picLocks noChangeAspect="1"/>
          </p:cNvPicPr>
          <p:nvPr/>
        </p:nvPicPr>
        <p:blipFill>
          <a:blip r:embed="rId5" cstate="print"/>
          <a:stretch>
            <a:fillRect/>
          </a:stretch>
        </p:blipFill>
        <p:spPr>
          <a:xfrm>
            <a:off x="7452320" y="2348880"/>
            <a:ext cx="1327026" cy="2547562"/>
          </a:xfrm>
          <a:prstGeom prst="rect">
            <a:avLst/>
          </a:prstGeom>
        </p:spPr>
      </p:pic>
      <p:pic>
        <p:nvPicPr>
          <p:cNvPr id="7" name="Picture 6" descr="FB Like.jpg"/>
          <p:cNvPicPr>
            <a:picLocks noChangeAspect="1"/>
          </p:cNvPicPr>
          <p:nvPr/>
        </p:nvPicPr>
        <p:blipFill>
          <a:blip r:embed="rId6" cstate="print"/>
          <a:stretch>
            <a:fillRect/>
          </a:stretch>
        </p:blipFill>
        <p:spPr>
          <a:xfrm>
            <a:off x="395536" y="1340768"/>
            <a:ext cx="1792315" cy="1141724"/>
          </a:xfrm>
          <a:prstGeom prst="rect">
            <a:avLst/>
          </a:prstGeom>
        </p:spPr>
      </p:pic>
      <p:pic>
        <p:nvPicPr>
          <p:cNvPr id="8" name="Picture 7" descr="google image.jpg"/>
          <p:cNvPicPr>
            <a:picLocks noChangeAspect="1"/>
          </p:cNvPicPr>
          <p:nvPr/>
        </p:nvPicPr>
        <p:blipFill>
          <a:blip r:embed="rId7" cstate="print"/>
          <a:stretch>
            <a:fillRect/>
          </a:stretch>
        </p:blipFill>
        <p:spPr>
          <a:xfrm>
            <a:off x="7884368" y="1268760"/>
            <a:ext cx="968896" cy="968896"/>
          </a:xfrm>
          <a:prstGeom prst="rect">
            <a:avLst/>
          </a:prstGeom>
        </p:spPr>
      </p:pic>
      <p:pic>
        <p:nvPicPr>
          <p:cNvPr id="10" name="Picture 9" descr="apple technology.jpg"/>
          <p:cNvPicPr>
            <a:picLocks noChangeAspect="1"/>
          </p:cNvPicPr>
          <p:nvPr/>
        </p:nvPicPr>
        <p:blipFill>
          <a:blip r:embed="rId8" cstate="print"/>
          <a:stretch>
            <a:fillRect/>
          </a:stretch>
        </p:blipFill>
        <p:spPr>
          <a:xfrm>
            <a:off x="2627784" y="1340768"/>
            <a:ext cx="914400" cy="1152128"/>
          </a:xfrm>
          <a:prstGeom prst="rect">
            <a:avLst/>
          </a:prstGeom>
        </p:spPr>
      </p:pic>
      <p:pic>
        <p:nvPicPr>
          <p:cNvPr id="11" name="Picture 10" descr="apple iphone ipad.jpg"/>
          <p:cNvPicPr>
            <a:picLocks noChangeAspect="1"/>
          </p:cNvPicPr>
          <p:nvPr/>
        </p:nvPicPr>
        <p:blipFill>
          <a:blip r:embed="rId9" cstate="print"/>
          <a:stretch>
            <a:fillRect/>
          </a:stretch>
        </p:blipFill>
        <p:spPr>
          <a:xfrm>
            <a:off x="6156176" y="1124744"/>
            <a:ext cx="1209490" cy="1342535"/>
          </a:xfrm>
          <a:prstGeom prst="rect">
            <a:avLst/>
          </a:prstGeom>
        </p:spPr>
      </p:pic>
      <p:pic>
        <p:nvPicPr>
          <p:cNvPr id="12" name="Picture 11" descr="ipad FB.jpg"/>
          <p:cNvPicPr>
            <a:picLocks noChangeAspect="1"/>
          </p:cNvPicPr>
          <p:nvPr/>
        </p:nvPicPr>
        <p:blipFill>
          <a:blip r:embed="rId10" cstate="print"/>
          <a:stretch>
            <a:fillRect/>
          </a:stretch>
        </p:blipFill>
        <p:spPr>
          <a:xfrm>
            <a:off x="5868144" y="2780928"/>
            <a:ext cx="1143000" cy="1714500"/>
          </a:xfrm>
          <a:prstGeom prst="rect">
            <a:avLst/>
          </a:prstGeom>
        </p:spPr>
      </p:pic>
      <p:pic>
        <p:nvPicPr>
          <p:cNvPr id="14" name="Picture 13" descr="ipad sns.jpg"/>
          <p:cNvPicPr>
            <a:picLocks noChangeAspect="1"/>
          </p:cNvPicPr>
          <p:nvPr/>
        </p:nvPicPr>
        <p:blipFill>
          <a:blip r:embed="rId11" cstate="print"/>
          <a:stretch>
            <a:fillRect/>
          </a:stretch>
        </p:blipFill>
        <p:spPr>
          <a:xfrm>
            <a:off x="873062" y="2708920"/>
            <a:ext cx="4707049" cy="38884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solidFill>
                  <a:schemeClr val="tx2"/>
                </a:solidFill>
                <a:latin typeface="Wide Latin" pitchFamily="18" charset="0"/>
              </a:rPr>
              <a:t>DIGITAL NAVIGATORS</a:t>
            </a:r>
            <a:endParaRPr lang="en-NZ" dirty="0"/>
          </a:p>
        </p:txBody>
      </p:sp>
      <p:sp>
        <p:nvSpPr>
          <p:cNvPr id="3" name="Content Placeholder 2"/>
          <p:cNvSpPr>
            <a:spLocks noGrp="1"/>
          </p:cNvSpPr>
          <p:nvPr>
            <p:ph idx="1"/>
          </p:nvPr>
        </p:nvSpPr>
        <p:spPr/>
        <p:txBody>
          <a:bodyPr>
            <a:normAutofit fontScale="70000" lnSpcReduction="20000"/>
          </a:bodyPr>
          <a:lstStyle/>
          <a:p>
            <a:pPr algn="ctr">
              <a:buNone/>
            </a:pPr>
            <a:r>
              <a:rPr lang="en-NZ" dirty="0" smtClean="0"/>
              <a:t>Explore ways in which young </a:t>
            </a:r>
            <a:r>
              <a:rPr lang="en-NZ" dirty="0" err="1" smtClean="0"/>
              <a:t>Pasifika</a:t>
            </a:r>
            <a:r>
              <a:rPr lang="en-NZ" dirty="0" smtClean="0"/>
              <a:t> adults in </a:t>
            </a:r>
            <a:r>
              <a:rPr lang="en-NZ" dirty="0" err="1" smtClean="0"/>
              <a:t>Aotearoa</a:t>
            </a:r>
            <a:r>
              <a:rPr lang="en-NZ" dirty="0" smtClean="0"/>
              <a:t> New Zealand aged 18-25 are using new social technologies/ social networking sites especially </a:t>
            </a:r>
            <a:r>
              <a:rPr lang="en-NZ" dirty="0" err="1" smtClean="0"/>
              <a:t>Facebook</a:t>
            </a:r>
            <a:r>
              <a:rPr lang="en-NZ" dirty="0" smtClean="0"/>
              <a:t> in their social lives. How might they might be using these to help understand and/ or create their identities as </a:t>
            </a:r>
            <a:r>
              <a:rPr lang="en-NZ" dirty="0" err="1" smtClean="0"/>
              <a:t>Pasifika</a:t>
            </a:r>
            <a:r>
              <a:rPr lang="en-NZ" dirty="0" smtClean="0"/>
              <a:t> people.</a:t>
            </a:r>
          </a:p>
          <a:p>
            <a:pPr>
              <a:buNone/>
            </a:pPr>
            <a:endParaRPr lang="en-NZ" dirty="0" smtClean="0"/>
          </a:p>
          <a:p>
            <a:pPr marL="228600" indent="-228600">
              <a:buFont typeface="Arial" pitchFamily="34" charset="0"/>
              <a:buAutoNum type="arabicPeriod"/>
            </a:pPr>
            <a:r>
              <a:rPr lang="en-NZ" dirty="0" smtClean="0"/>
              <a:t>How do relationships and identity among young </a:t>
            </a:r>
            <a:r>
              <a:rPr lang="en-NZ" dirty="0" err="1" smtClean="0"/>
              <a:t>Pasifika</a:t>
            </a:r>
            <a:r>
              <a:rPr lang="en-NZ" dirty="0" smtClean="0"/>
              <a:t> adults play out in social networking sites SNSs?</a:t>
            </a:r>
          </a:p>
          <a:p>
            <a:pPr marL="228600" indent="-228600">
              <a:buFont typeface="Arial" pitchFamily="34" charset="0"/>
              <a:buAutoNum type="arabicPeriod"/>
            </a:pPr>
            <a:endParaRPr lang="en-NZ" dirty="0" smtClean="0"/>
          </a:p>
          <a:p>
            <a:pPr marL="228600" indent="-228600">
              <a:buFont typeface="Arial" pitchFamily="34" charset="0"/>
              <a:buAutoNum type="arabicPeriod"/>
            </a:pPr>
            <a:r>
              <a:rPr lang="en-NZ" dirty="0" smtClean="0"/>
              <a:t>How are young </a:t>
            </a:r>
            <a:r>
              <a:rPr lang="en-NZ" dirty="0" err="1" smtClean="0"/>
              <a:t>Pasifika</a:t>
            </a:r>
            <a:r>
              <a:rPr lang="en-NZ" dirty="0" smtClean="0"/>
              <a:t> adults using social networking?</a:t>
            </a:r>
          </a:p>
          <a:p>
            <a:pPr marL="228600" indent="-228600">
              <a:buFont typeface="Arial" pitchFamily="34" charset="0"/>
              <a:buAutoNum type="arabicPeriod"/>
            </a:pPr>
            <a:endParaRPr lang="en-NZ" dirty="0" smtClean="0"/>
          </a:p>
          <a:p>
            <a:pPr marL="228600" indent="-228600">
              <a:buFont typeface="Arial" pitchFamily="34" charset="0"/>
              <a:buAutoNum type="arabicPeriod"/>
            </a:pPr>
            <a:r>
              <a:rPr lang="en-NZ" dirty="0" smtClean="0"/>
              <a:t>How are social and cultural practices being performed within the online virtual space and how this impacts on intergenerational expressions of identity and culture? </a:t>
            </a:r>
            <a:endParaRPr lang="en-NZ"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800" dirty="0" smtClean="0">
                <a:solidFill>
                  <a:schemeClr val="tx2"/>
                </a:solidFill>
                <a:latin typeface="Wide Latin" pitchFamily="18" charset="0"/>
              </a:rPr>
              <a:t>DIGITAL NAVIGATORS</a:t>
            </a:r>
            <a:endParaRPr lang="en-NZ" sz="2800" dirty="0"/>
          </a:p>
        </p:txBody>
      </p:sp>
      <p:pic>
        <p:nvPicPr>
          <p:cNvPr id="4" name="Content Placeholder 3" descr="Adam Nathan Joshua 2007.jpg"/>
          <p:cNvPicPr>
            <a:picLocks noGrp="1" noChangeAspect="1"/>
          </p:cNvPicPr>
          <p:nvPr>
            <p:ph idx="1"/>
          </p:nvPr>
        </p:nvPicPr>
        <p:blipFill>
          <a:blip r:embed="rId3" cstate="print"/>
          <a:stretch>
            <a:fillRect/>
          </a:stretch>
        </p:blipFill>
        <p:spPr>
          <a:xfrm>
            <a:off x="3275856" y="4970617"/>
            <a:ext cx="2516510" cy="1887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Elder &amp; Penianinja Samu Nov 2010.jpg"/>
          <p:cNvPicPr>
            <a:picLocks noChangeAspect="1"/>
          </p:cNvPicPr>
          <p:nvPr/>
        </p:nvPicPr>
        <p:blipFill>
          <a:blip r:embed="rId4" cstate="print"/>
          <a:stretch>
            <a:fillRect/>
          </a:stretch>
        </p:blipFill>
        <p:spPr>
          <a:xfrm>
            <a:off x="3995936" y="2204864"/>
            <a:ext cx="2256624" cy="26771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Samu Granddaughters 2007.jpg"/>
          <p:cNvPicPr>
            <a:picLocks noChangeAspect="1"/>
          </p:cNvPicPr>
          <p:nvPr/>
        </p:nvPicPr>
        <p:blipFill>
          <a:blip r:embed="rId5" cstate="print"/>
          <a:stretch>
            <a:fillRect/>
          </a:stretch>
        </p:blipFill>
        <p:spPr>
          <a:xfrm>
            <a:off x="0" y="1340768"/>
            <a:ext cx="3646264" cy="20564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0" y="3550094"/>
            <a:ext cx="2952328" cy="3307906"/>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 name="Picture 7"/>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6671096" y="2173307"/>
            <a:ext cx="2472904" cy="468469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080120"/>
          </a:xfrm>
        </p:spPr>
        <p:txBody>
          <a:bodyPr>
            <a:noAutofit/>
          </a:bodyPr>
          <a:lstStyle/>
          <a:p>
            <a:r>
              <a:rPr lang="en-NZ" sz="3200" dirty="0" smtClean="0"/>
              <a:t/>
            </a:r>
            <a:br>
              <a:rPr lang="en-NZ" sz="3200" dirty="0" smtClean="0"/>
            </a:br>
            <a:r>
              <a:rPr lang="en-NZ" sz="3200" dirty="0" smtClean="0"/>
              <a:t>Critical </a:t>
            </a:r>
            <a:r>
              <a:rPr lang="en-NZ" sz="3200" dirty="0"/>
              <a:t>Trends Amongst </a:t>
            </a:r>
            <a:r>
              <a:rPr lang="en-NZ" sz="3200" dirty="0" err="1" smtClean="0"/>
              <a:t>Pasifika</a:t>
            </a:r>
            <a:r>
              <a:rPr lang="en-NZ" sz="3200" dirty="0" smtClean="0"/>
              <a:t> peoples </a:t>
            </a:r>
            <a:r>
              <a:rPr lang="en-NZ" sz="3200" i="1" dirty="0"/>
              <a:t>Islanders </a:t>
            </a:r>
            <a:r>
              <a:rPr lang="en-NZ" sz="3200" i="1" dirty="0" smtClean="0"/>
              <a:t>in </a:t>
            </a:r>
            <a:r>
              <a:rPr lang="en-NZ" sz="3200" i="1" dirty="0" err="1" smtClean="0"/>
              <a:t>Aotearoa</a:t>
            </a:r>
            <a:r>
              <a:rPr lang="en-NZ" sz="3200" i="1" dirty="0" smtClean="0"/>
              <a:t> are </a:t>
            </a:r>
            <a:r>
              <a:rPr lang="en-NZ" sz="3200" i="1" dirty="0"/>
              <a:t>changing fast!</a:t>
            </a:r>
            <a:br>
              <a:rPr lang="en-NZ" sz="3200" i="1" dirty="0"/>
            </a:br>
            <a:endParaRPr lang="en-NZ" sz="3200" dirty="0"/>
          </a:p>
        </p:txBody>
      </p:sp>
      <p:sp>
        <p:nvSpPr>
          <p:cNvPr id="3" name="Content Placeholder 2"/>
          <p:cNvSpPr>
            <a:spLocks noGrp="1"/>
          </p:cNvSpPr>
          <p:nvPr>
            <p:ph idx="1"/>
          </p:nvPr>
        </p:nvSpPr>
        <p:spPr>
          <a:xfrm>
            <a:off x="323528" y="1340768"/>
            <a:ext cx="8229600" cy="4886003"/>
          </a:xfrm>
        </p:spPr>
        <p:txBody>
          <a:bodyPr>
            <a:normAutofit fontScale="70000" lnSpcReduction="20000"/>
          </a:bodyPr>
          <a:lstStyle/>
          <a:p>
            <a:pPr marL="0" indent="0">
              <a:buNone/>
            </a:pPr>
            <a:r>
              <a:rPr lang="en-NZ" dirty="0" smtClean="0"/>
              <a:t>• Two thirds of </a:t>
            </a:r>
            <a:r>
              <a:rPr lang="en-NZ" dirty="0" err="1" smtClean="0"/>
              <a:t>Pasifika</a:t>
            </a:r>
            <a:r>
              <a:rPr lang="en-NZ" dirty="0" smtClean="0"/>
              <a:t> are </a:t>
            </a:r>
            <a:r>
              <a:rPr lang="en-NZ" dirty="0"/>
              <a:t>NZ-born </a:t>
            </a:r>
            <a:r>
              <a:rPr lang="en-NZ" dirty="0" smtClean="0"/>
              <a:t> (NZ Census 2013) </a:t>
            </a:r>
          </a:p>
          <a:p>
            <a:pPr marL="0" indent="0">
              <a:buNone/>
            </a:pPr>
            <a:endParaRPr lang="en-NZ" dirty="0" smtClean="0"/>
          </a:p>
          <a:p>
            <a:pPr marL="0" indent="0">
              <a:buNone/>
            </a:pPr>
            <a:r>
              <a:rPr lang="en-NZ" i="1" dirty="0" smtClean="0"/>
              <a:t>“That’s where I think we clash... my parents are like ‘we have to do this and this’ ‘cause that’s what it was like in Tonga. I’m New Zealand-born! I’ve never been to Tonga, so I refuse to live in that way”! </a:t>
            </a:r>
            <a:r>
              <a:rPr lang="en-NZ" dirty="0" err="1" smtClean="0"/>
              <a:t>Atamai</a:t>
            </a:r>
            <a:r>
              <a:rPr lang="en-NZ" dirty="0" smtClean="0"/>
              <a:t>, </a:t>
            </a:r>
            <a:r>
              <a:rPr lang="en-NZ" dirty="0" err="1" smtClean="0"/>
              <a:t>Fakaleiti</a:t>
            </a:r>
            <a:r>
              <a:rPr lang="en-NZ" dirty="0" smtClean="0"/>
              <a:t>, NZ-born Tongan, 22 years</a:t>
            </a:r>
          </a:p>
          <a:p>
            <a:pPr marL="0" indent="0">
              <a:buNone/>
            </a:pPr>
            <a:endParaRPr lang="en-NZ" dirty="0" smtClean="0"/>
          </a:p>
          <a:p>
            <a:pPr marL="0" indent="0">
              <a:buNone/>
            </a:pPr>
            <a:r>
              <a:rPr lang="en-NZ" dirty="0" smtClean="0"/>
              <a:t>•Growing number of Pacific people without religious affiliation  </a:t>
            </a:r>
          </a:p>
          <a:p>
            <a:pPr marL="0" indent="0">
              <a:buNone/>
            </a:pPr>
            <a:endParaRPr lang="en-NZ" dirty="0" smtClean="0"/>
          </a:p>
          <a:p>
            <a:pPr marL="0" indent="0">
              <a:buNone/>
            </a:pPr>
            <a:r>
              <a:rPr lang="en-NZ" i="1" dirty="0" smtClean="0"/>
              <a:t>“And sometimes my parents make my siblings and I take out loans to feed the church and it’s like really?  You’re doing this to like? My parents are definitely not scared of suffering for the church. They are definitely not afraid about that! ...We will SUFFER! We will live in hell for the church, that’s what our parents will make us do. If we have to, [Mum] will make us build a house in hell thank you, made out of stone, all for the church”! </a:t>
            </a:r>
          </a:p>
        </p:txBody>
      </p:sp>
    </p:spTree>
    <p:extLst>
      <p:ext uri="{BB962C8B-B14F-4D97-AF65-F5344CB8AC3E}">
        <p14:creationId xmlns="" xmlns:p14="http://schemas.microsoft.com/office/powerpoint/2010/main" val="2641341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215008"/>
          </a:xfrm>
        </p:spPr>
        <p:txBody>
          <a:bodyPr>
            <a:normAutofit/>
          </a:bodyPr>
          <a:lstStyle/>
          <a:p>
            <a:endParaRPr lang="en-NZ" sz="2800" dirty="0"/>
          </a:p>
        </p:txBody>
      </p:sp>
      <p:pic>
        <p:nvPicPr>
          <p:cNvPr id="4" name="Content Placeholder 3" descr="Harold Barry Silulu Nathan Sera Samu 2007.jpg"/>
          <p:cNvPicPr>
            <a:picLocks noGrp="1" noChangeAspect="1"/>
          </p:cNvPicPr>
          <p:nvPr>
            <p:ph idx="1"/>
          </p:nvPr>
        </p:nvPicPr>
        <p:blipFill>
          <a:blip r:embed="rId3" cstate="print"/>
          <a:stretch>
            <a:fillRect/>
          </a:stretch>
        </p:blipFill>
        <p:spPr>
          <a:xfrm>
            <a:off x="2915816" y="4947920"/>
            <a:ext cx="2540000" cy="19100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nita Samu Mona Viliamu grad 2008.jpg"/>
          <p:cNvPicPr>
            <a:picLocks noChangeAspect="1"/>
          </p:cNvPicPr>
          <p:nvPr/>
        </p:nvPicPr>
        <p:blipFill>
          <a:blip r:embed="rId4" cstate="print"/>
          <a:stretch>
            <a:fillRect/>
          </a:stretch>
        </p:blipFill>
        <p:spPr>
          <a:xfrm>
            <a:off x="107504" y="332656"/>
            <a:ext cx="2064229" cy="30963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Kristen Samu graduation.bmp"/>
          <p:cNvPicPr>
            <a:picLocks noChangeAspect="1"/>
          </p:cNvPicPr>
          <p:nvPr/>
        </p:nvPicPr>
        <p:blipFill>
          <a:blip r:embed="rId5" cstate="print"/>
          <a:stretch>
            <a:fillRect/>
          </a:stretch>
        </p:blipFill>
        <p:spPr>
          <a:xfrm>
            <a:off x="6228184" y="4653136"/>
            <a:ext cx="2564475" cy="19233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Leone walk down Queen St grad 2010.jpg"/>
          <p:cNvPicPr>
            <a:picLocks noChangeAspect="1"/>
          </p:cNvPicPr>
          <p:nvPr/>
        </p:nvPicPr>
        <p:blipFill>
          <a:blip r:embed="rId6" cstate="print"/>
          <a:stretch>
            <a:fillRect/>
          </a:stretch>
        </p:blipFill>
        <p:spPr>
          <a:xfrm>
            <a:off x="3347864" y="188640"/>
            <a:ext cx="2357063" cy="32141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Nikki grad ula tupe 2010.bmp"/>
          <p:cNvPicPr>
            <a:picLocks noChangeAspect="1"/>
          </p:cNvPicPr>
          <p:nvPr/>
        </p:nvPicPr>
        <p:blipFill>
          <a:blip r:embed="rId7" cstate="print"/>
          <a:stretch>
            <a:fillRect/>
          </a:stretch>
        </p:blipFill>
        <p:spPr>
          <a:xfrm>
            <a:off x="282368" y="3875618"/>
            <a:ext cx="1714500" cy="2971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Penianinja Samoa 2010.jpg"/>
          <p:cNvPicPr>
            <a:picLocks noChangeAspect="1"/>
          </p:cNvPicPr>
          <p:nvPr/>
        </p:nvPicPr>
        <p:blipFill>
          <a:blip r:embed="rId8" cstate="print"/>
          <a:stretch>
            <a:fillRect/>
          </a:stretch>
        </p:blipFill>
        <p:spPr>
          <a:xfrm>
            <a:off x="2195736" y="3284984"/>
            <a:ext cx="1872208" cy="14901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6300192" y="332656"/>
            <a:ext cx="2643758" cy="386104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NZ" dirty="0"/>
              <a:t>Severe Wealth Inequalities</a:t>
            </a:r>
            <a:br>
              <a:rPr lang="en-NZ" dirty="0"/>
            </a:br>
            <a:endParaRPr lang="en-NZ" dirty="0"/>
          </a:p>
        </p:txBody>
      </p:sp>
      <p:sp>
        <p:nvSpPr>
          <p:cNvPr id="3" name="Content Placeholder 2"/>
          <p:cNvSpPr>
            <a:spLocks noGrp="1"/>
          </p:cNvSpPr>
          <p:nvPr>
            <p:ph idx="1"/>
          </p:nvPr>
        </p:nvSpPr>
        <p:spPr>
          <a:xfrm>
            <a:off x="395536" y="1124744"/>
            <a:ext cx="8445624" cy="5030019"/>
          </a:xfrm>
        </p:spPr>
        <p:txBody>
          <a:bodyPr>
            <a:normAutofit fontScale="70000" lnSpcReduction="20000"/>
          </a:bodyPr>
          <a:lstStyle/>
          <a:p>
            <a:pPr marL="0" indent="0"/>
            <a:r>
              <a:rPr lang="en-NZ" dirty="0" smtClean="0"/>
              <a:t> </a:t>
            </a:r>
            <a:r>
              <a:rPr lang="en-NZ" b="1" dirty="0" smtClean="0"/>
              <a:t>60</a:t>
            </a:r>
            <a:r>
              <a:rPr lang="en-NZ" b="1" dirty="0"/>
              <a:t>%</a:t>
            </a:r>
            <a:r>
              <a:rPr lang="en-NZ" dirty="0"/>
              <a:t> of Pacific People have individual net economic wealth </a:t>
            </a:r>
            <a:r>
              <a:rPr lang="en-NZ" b="1" dirty="0"/>
              <a:t>less than $16,000. </a:t>
            </a:r>
            <a:endParaRPr lang="en-NZ" b="1" dirty="0" smtClean="0"/>
          </a:p>
          <a:p>
            <a:pPr marL="0" indent="0">
              <a:buNone/>
            </a:pPr>
            <a:endParaRPr lang="en-NZ" dirty="0"/>
          </a:p>
          <a:p>
            <a:r>
              <a:rPr lang="en-NZ" b="1" dirty="0"/>
              <a:t>20%</a:t>
            </a:r>
            <a:r>
              <a:rPr lang="en-NZ" dirty="0"/>
              <a:t> of Pacific People have an individual net economic wealth of </a:t>
            </a:r>
            <a:r>
              <a:rPr lang="en-NZ" b="1" dirty="0"/>
              <a:t>less than $1,000. </a:t>
            </a:r>
            <a:endParaRPr lang="en-NZ" b="1" dirty="0" smtClean="0"/>
          </a:p>
          <a:p>
            <a:endParaRPr lang="en-NZ" dirty="0" smtClean="0"/>
          </a:p>
          <a:p>
            <a:r>
              <a:rPr lang="en-NZ" dirty="0" smtClean="0"/>
              <a:t>Median personal incomes where </a:t>
            </a:r>
            <a:r>
              <a:rPr lang="en-NZ" dirty="0" err="1" smtClean="0"/>
              <a:t>Pasifika</a:t>
            </a:r>
            <a:r>
              <a:rPr lang="en-NZ" dirty="0" smtClean="0"/>
              <a:t> live in NZ </a:t>
            </a:r>
          </a:p>
          <a:p>
            <a:pPr>
              <a:buNone/>
            </a:pPr>
            <a:r>
              <a:rPr lang="en-NZ" dirty="0" smtClean="0"/>
              <a:t>- 12% of </a:t>
            </a:r>
            <a:r>
              <a:rPr lang="en-NZ" dirty="0" err="1" smtClean="0"/>
              <a:t>Pasifika</a:t>
            </a:r>
            <a:r>
              <a:rPr lang="en-NZ" dirty="0" smtClean="0"/>
              <a:t> live in Wellington ($32,700) </a:t>
            </a:r>
          </a:p>
          <a:p>
            <a:pPr>
              <a:buNone/>
            </a:pPr>
            <a:r>
              <a:rPr lang="en-NZ" dirty="0" smtClean="0"/>
              <a:t>- Just under 5% live in Canterbury/ Christchurch ($30,100) </a:t>
            </a:r>
          </a:p>
          <a:p>
            <a:pPr>
              <a:buNone/>
            </a:pPr>
            <a:r>
              <a:rPr lang="en-NZ" dirty="0" smtClean="0"/>
              <a:t>-  66% of </a:t>
            </a:r>
            <a:r>
              <a:rPr lang="en-NZ" dirty="0" err="1" smtClean="0"/>
              <a:t>Pasifika</a:t>
            </a:r>
            <a:r>
              <a:rPr lang="en-NZ" dirty="0" smtClean="0"/>
              <a:t> live in Auckland ($29,600) </a:t>
            </a:r>
          </a:p>
          <a:p>
            <a:endParaRPr lang="en-NZ" dirty="0" smtClean="0"/>
          </a:p>
          <a:p>
            <a:r>
              <a:rPr lang="en-NZ" dirty="0" smtClean="0"/>
              <a:t>High demands on miniscule incomes</a:t>
            </a:r>
          </a:p>
          <a:p>
            <a:pPr>
              <a:buFontTx/>
              <a:buChar char="-"/>
            </a:pPr>
            <a:r>
              <a:rPr lang="en-NZ" dirty="0" err="1" smtClean="0"/>
              <a:t>a’iga</a:t>
            </a:r>
            <a:r>
              <a:rPr lang="en-NZ" dirty="0" smtClean="0"/>
              <a:t>, </a:t>
            </a:r>
            <a:r>
              <a:rPr lang="en-NZ" dirty="0" err="1" smtClean="0"/>
              <a:t>kainga</a:t>
            </a:r>
            <a:r>
              <a:rPr lang="en-NZ" dirty="0" smtClean="0"/>
              <a:t>, </a:t>
            </a:r>
            <a:r>
              <a:rPr lang="en-NZ" dirty="0" err="1" smtClean="0"/>
              <a:t>magafaoa</a:t>
            </a:r>
            <a:r>
              <a:rPr lang="en-NZ" dirty="0" smtClean="0"/>
              <a:t>, ‘</a:t>
            </a:r>
            <a:r>
              <a:rPr lang="en-NZ" dirty="0" err="1" smtClean="0"/>
              <a:t>anau</a:t>
            </a:r>
            <a:r>
              <a:rPr lang="en-NZ" dirty="0" smtClean="0"/>
              <a:t>/ </a:t>
            </a:r>
            <a:r>
              <a:rPr lang="en-NZ" dirty="0" err="1" smtClean="0"/>
              <a:t>kopu</a:t>
            </a:r>
            <a:r>
              <a:rPr lang="en-NZ" dirty="0" smtClean="0"/>
              <a:t> </a:t>
            </a:r>
            <a:r>
              <a:rPr lang="en-NZ" dirty="0" err="1" smtClean="0"/>
              <a:t>tangata</a:t>
            </a:r>
            <a:r>
              <a:rPr lang="en-NZ" dirty="0" smtClean="0"/>
              <a:t> family</a:t>
            </a:r>
          </a:p>
          <a:p>
            <a:pPr>
              <a:buFontTx/>
              <a:buChar char="-"/>
            </a:pPr>
            <a:r>
              <a:rPr lang="en-NZ" dirty="0" smtClean="0"/>
              <a:t>church/ religious obligations weekly, monthly, annually</a:t>
            </a:r>
          </a:p>
          <a:p>
            <a:pPr>
              <a:buNone/>
            </a:pPr>
            <a:r>
              <a:rPr lang="en-NZ" dirty="0" smtClean="0"/>
              <a:t>-	 Cost of living versus income in New Zealand is high</a:t>
            </a:r>
            <a:endParaRPr lang="en-NZ" dirty="0"/>
          </a:p>
        </p:txBody>
      </p:sp>
    </p:spTree>
    <p:extLst>
      <p:ext uri="{BB962C8B-B14F-4D97-AF65-F5344CB8AC3E}">
        <p14:creationId xmlns="" xmlns:p14="http://schemas.microsoft.com/office/powerpoint/2010/main" val="252959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a:t>Systemic </a:t>
            </a:r>
            <a:r>
              <a:rPr lang="en-NZ" dirty="0" smtClean="0"/>
              <a:t>Inequalities for </a:t>
            </a:r>
            <a:r>
              <a:rPr lang="en-NZ" dirty="0" err="1" smtClean="0"/>
              <a:t>Pasifika</a:t>
            </a:r>
            <a:r>
              <a:rPr lang="en-NZ" dirty="0" smtClean="0"/>
              <a:t> in NZ </a:t>
            </a:r>
            <a:r>
              <a:rPr lang="en-NZ" dirty="0"/>
              <a:t/>
            </a:r>
            <a:br>
              <a:rPr lang="en-NZ" dirty="0"/>
            </a:br>
            <a:endParaRPr lang="en-NZ" dirty="0"/>
          </a:p>
        </p:txBody>
      </p:sp>
      <p:sp>
        <p:nvSpPr>
          <p:cNvPr id="3" name="Content Placeholder 2"/>
          <p:cNvSpPr>
            <a:spLocks noGrp="1"/>
          </p:cNvSpPr>
          <p:nvPr>
            <p:ph idx="1"/>
          </p:nvPr>
        </p:nvSpPr>
        <p:spPr>
          <a:xfrm>
            <a:off x="457200" y="1052736"/>
            <a:ext cx="8229600" cy="5073427"/>
          </a:xfrm>
        </p:spPr>
        <p:txBody>
          <a:bodyPr>
            <a:normAutofit fontScale="77500" lnSpcReduction="20000"/>
          </a:bodyPr>
          <a:lstStyle/>
          <a:p>
            <a:pPr marL="0" indent="0">
              <a:buNone/>
            </a:pPr>
            <a:r>
              <a:rPr lang="en-NZ" dirty="0" smtClean="0"/>
              <a:t>•</a:t>
            </a:r>
            <a:r>
              <a:rPr lang="en-NZ" dirty="0"/>
              <a:t>Pacific people </a:t>
            </a:r>
            <a:r>
              <a:rPr lang="en-NZ" dirty="0" smtClean="0"/>
              <a:t>are amongst the poorest/ </a:t>
            </a:r>
            <a:r>
              <a:rPr lang="en-NZ" dirty="0"/>
              <a:t>least </a:t>
            </a:r>
            <a:r>
              <a:rPr lang="en-NZ" dirty="0" smtClean="0"/>
              <a:t>$$ wealthy </a:t>
            </a:r>
            <a:r>
              <a:rPr lang="en-NZ" dirty="0"/>
              <a:t>population in New Zealand. </a:t>
            </a:r>
            <a:r>
              <a:rPr lang="en-NZ" dirty="0" smtClean="0"/>
              <a:t> </a:t>
            </a:r>
            <a:r>
              <a:rPr lang="en-NZ" i="1" dirty="0" smtClean="0"/>
              <a:t>Yet wealthy in social and community richness! Versatile and resourceful</a:t>
            </a:r>
            <a:endParaRPr lang="en-NZ" dirty="0"/>
          </a:p>
          <a:p>
            <a:pPr marL="0" indent="0">
              <a:buNone/>
            </a:pPr>
            <a:endParaRPr lang="en-NZ" dirty="0" smtClean="0"/>
          </a:p>
          <a:p>
            <a:pPr marL="0" indent="0">
              <a:buNone/>
            </a:pPr>
            <a:r>
              <a:rPr lang="en-NZ" dirty="0" smtClean="0"/>
              <a:t>•</a:t>
            </a:r>
            <a:r>
              <a:rPr lang="en-NZ" dirty="0"/>
              <a:t>Economic inequality strongly </a:t>
            </a:r>
            <a:r>
              <a:rPr lang="en-NZ" dirty="0" smtClean="0"/>
              <a:t>correlates and causes </a:t>
            </a:r>
            <a:r>
              <a:rPr lang="en-NZ" dirty="0"/>
              <a:t>other inequalities: </a:t>
            </a:r>
            <a:endParaRPr lang="en-NZ" dirty="0" smtClean="0"/>
          </a:p>
          <a:p>
            <a:pPr>
              <a:buNone/>
            </a:pPr>
            <a:r>
              <a:rPr lang="en-NZ" dirty="0" smtClean="0"/>
              <a:t>– Health  </a:t>
            </a:r>
            <a:r>
              <a:rPr lang="en-NZ" i="1" dirty="0" smtClean="0"/>
              <a:t>High rates of diabetes and high needs interventions yet a general overall positivity amongst </a:t>
            </a:r>
            <a:r>
              <a:rPr lang="en-NZ" i="1" dirty="0" err="1" smtClean="0"/>
              <a:t>Pasifika</a:t>
            </a:r>
            <a:endParaRPr lang="en-NZ" dirty="0"/>
          </a:p>
          <a:p>
            <a:pPr>
              <a:buNone/>
            </a:pPr>
            <a:r>
              <a:rPr lang="en-NZ" dirty="0" smtClean="0"/>
              <a:t>– Education </a:t>
            </a:r>
            <a:r>
              <a:rPr lang="en-NZ" i="1" dirty="0" smtClean="0"/>
              <a:t>Non-achievement yet multi-culturally fluent</a:t>
            </a:r>
            <a:endParaRPr lang="en-NZ" dirty="0" smtClean="0"/>
          </a:p>
          <a:p>
            <a:pPr>
              <a:buNone/>
            </a:pPr>
            <a:r>
              <a:rPr lang="en-NZ" dirty="0" smtClean="0"/>
              <a:t>– Housing </a:t>
            </a:r>
            <a:r>
              <a:rPr lang="en-NZ" i="1" dirty="0" smtClean="0"/>
              <a:t>Intergenerational living not merely overcrowding</a:t>
            </a:r>
            <a:endParaRPr lang="en-NZ" dirty="0" smtClean="0"/>
          </a:p>
          <a:p>
            <a:pPr>
              <a:buNone/>
            </a:pPr>
            <a:r>
              <a:rPr lang="en-NZ" dirty="0" smtClean="0"/>
              <a:t>– Citizenship participation </a:t>
            </a:r>
            <a:r>
              <a:rPr lang="en-NZ" i="1" dirty="0" smtClean="0"/>
              <a:t>Low voter turnout when uninspired</a:t>
            </a:r>
            <a:endParaRPr lang="en-NZ" dirty="0" smtClean="0"/>
          </a:p>
          <a:p>
            <a:pPr>
              <a:buNone/>
            </a:pPr>
            <a:endParaRPr lang="en-NZ" dirty="0" smtClean="0"/>
          </a:p>
          <a:p>
            <a:pPr algn="ctr">
              <a:buNone/>
            </a:pPr>
            <a:r>
              <a:rPr lang="en-NZ" i="1" dirty="0" err="1" smtClean="0"/>
              <a:t>Pasifika</a:t>
            </a:r>
            <a:r>
              <a:rPr lang="en-NZ" i="1" dirty="0" smtClean="0"/>
              <a:t> peoples’ experiences in West Sydney are very comparable to </a:t>
            </a:r>
            <a:r>
              <a:rPr lang="en-NZ" i="1" dirty="0" err="1" smtClean="0"/>
              <a:t>Pasifika</a:t>
            </a:r>
            <a:r>
              <a:rPr lang="en-NZ" i="1" dirty="0" smtClean="0"/>
              <a:t> in South Auckland</a:t>
            </a:r>
          </a:p>
          <a:p>
            <a:pPr>
              <a:buNone/>
            </a:pPr>
            <a:endParaRPr lang="en-NZ" dirty="0"/>
          </a:p>
          <a:p>
            <a:endParaRPr lang="en-NZ" dirty="0"/>
          </a:p>
        </p:txBody>
      </p:sp>
    </p:spTree>
    <p:extLst>
      <p:ext uri="{BB962C8B-B14F-4D97-AF65-F5344CB8AC3E}">
        <p14:creationId xmlns="" xmlns:p14="http://schemas.microsoft.com/office/powerpoint/2010/main" val="3131796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NZ"/>
          </a:p>
        </p:txBody>
      </p:sp>
      <p:pic>
        <p:nvPicPr>
          <p:cNvPr id="4" name="Content Placeholder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1691680" y="0"/>
            <a:ext cx="4690468" cy="3517851"/>
          </a:xfrm>
        </p:spPr>
      </p:pic>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372200" y="0"/>
            <a:ext cx="3131840" cy="2537520"/>
          </a:xfrm>
          <a:prstGeom prst="rect">
            <a:avLst/>
          </a:prstGeom>
        </p:spPr>
      </p:pic>
      <p:pic>
        <p:nvPicPr>
          <p:cNvPr id="6" name="Picture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0" y="0"/>
            <a:ext cx="1763688" cy="5301208"/>
          </a:xfrm>
          <a:prstGeom prst="rect">
            <a:avLst/>
          </a:prstGeom>
        </p:spPr>
      </p:pic>
      <p:pic>
        <p:nvPicPr>
          <p:cNvPr id="7" name="Picture 6"/>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2339752" y="3645024"/>
            <a:ext cx="2135286" cy="2772308"/>
          </a:xfrm>
          <a:prstGeom prst="rect">
            <a:avLst/>
          </a:prstGeom>
        </p:spPr>
      </p:pic>
      <p:pic>
        <p:nvPicPr>
          <p:cNvPr id="8"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5292080" y="3690847"/>
            <a:ext cx="1741934" cy="3167153"/>
          </a:xfrm>
          <a:prstGeom prst="rect">
            <a:avLst/>
          </a:prstGeom>
        </p:spPr>
      </p:pic>
    </p:spTree>
    <p:extLst>
      <p:ext uri="{BB962C8B-B14F-4D97-AF65-F5344CB8AC3E}">
        <p14:creationId xmlns="" xmlns:p14="http://schemas.microsoft.com/office/powerpoint/2010/main" val="99011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normAutofit fontScale="90000"/>
          </a:bodyPr>
          <a:lstStyle/>
          <a:p>
            <a:r>
              <a:rPr lang="en-NZ" sz="3600" dirty="0" smtClean="0"/>
              <a:t/>
            </a:r>
            <a:br>
              <a:rPr lang="en-NZ" sz="3600" dirty="0" smtClean="0"/>
            </a:br>
            <a:r>
              <a:rPr lang="en-NZ" sz="3600" dirty="0" smtClean="0"/>
              <a:t/>
            </a:r>
            <a:br>
              <a:rPr lang="en-NZ" sz="3600" dirty="0" smtClean="0"/>
            </a:br>
            <a:r>
              <a:rPr lang="en-NZ" sz="3600" dirty="0" smtClean="0"/>
              <a:t>Critical Trends Amongst </a:t>
            </a:r>
            <a:r>
              <a:rPr lang="en-NZ" sz="3600" dirty="0" err="1" smtClean="0"/>
              <a:t>Pasifika</a:t>
            </a:r>
            <a:r>
              <a:rPr lang="en-NZ" sz="3600" dirty="0" smtClean="0"/>
              <a:t> peoples </a:t>
            </a:r>
            <a:r>
              <a:rPr lang="en-NZ" sz="3600" i="1" dirty="0" smtClean="0"/>
              <a:t>Islanders in </a:t>
            </a:r>
            <a:r>
              <a:rPr lang="en-NZ" sz="3600" i="1" dirty="0" err="1" smtClean="0"/>
              <a:t>Aotearoa</a:t>
            </a:r>
            <a:r>
              <a:rPr lang="en-NZ" sz="3600" i="1" dirty="0" smtClean="0"/>
              <a:t> are changing fast!</a:t>
            </a:r>
            <a:r>
              <a:rPr lang="en-NZ" sz="3600" dirty="0" smtClean="0"/>
              <a:t/>
            </a:r>
            <a:br>
              <a:rPr lang="en-NZ" sz="3600" dirty="0" smtClean="0"/>
            </a:br>
            <a:r>
              <a:rPr lang="en-NZ" i="1" dirty="0" smtClean="0"/>
              <a:t/>
            </a:r>
            <a:br>
              <a:rPr lang="en-NZ" i="1" dirty="0" smtClean="0"/>
            </a:br>
            <a:endParaRPr lang="en-NZ" sz="3600" dirty="0"/>
          </a:p>
        </p:txBody>
      </p:sp>
      <p:sp>
        <p:nvSpPr>
          <p:cNvPr id="3" name="Content Placeholder 2"/>
          <p:cNvSpPr>
            <a:spLocks noGrp="1"/>
          </p:cNvSpPr>
          <p:nvPr>
            <p:ph idx="1"/>
          </p:nvPr>
        </p:nvSpPr>
        <p:spPr>
          <a:xfrm>
            <a:off x="457200" y="1196752"/>
            <a:ext cx="8229600" cy="4929411"/>
          </a:xfrm>
        </p:spPr>
        <p:txBody>
          <a:bodyPr>
            <a:normAutofit fontScale="85000" lnSpcReduction="20000"/>
          </a:bodyPr>
          <a:lstStyle/>
          <a:p>
            <a:pPr marL="0" indent="0">
              <a:buNone/>
            </a:pPr>
            <a:r>
              <a:rPr lang="en-NZ" dirty="0" smtClean="0"/>
              <a:t>•The overwhelming majority of Pacific peoples in NZ have English as their first language  </a:t>
            </a:r>
          </a:p>
          <a:p>
            <a:pPr marL="0" indent="0">
              <a:buNone/>
            </a:pPr>
            <a:r>
              <a:rPr lang="en-NZ" i="1" dirty="0" smtClean="0"/>
              <a:t>“If the parents or aunties and uncles don’t influence the kids in the house by speaking in Samoan and teaching or whatever Tongan or </a:t>
            </a:r>
            <a:r>
              <a:rPr lang="en-NZ" i="1" dirty="0" err="1" smtClean="0"/>
              <a:t>Niuean</a:t>
            </a:r>
            <a:r>
              <a:rPr lang="en-NZ" i="1" dirty="0" smtClean="0"/>
              <a:t>... the kids will lose that honour of having to speak and learn that language”</a:t>
            </a:r>
          </a:p>
          <a:p>
            <a:pPr marL="0" indent="0">
              <a:buNone/>
            </a:pPr>
            <a:r>
              <a:rPr lang="en-NZ" dirty="0" smtClean="0"/>
              <a:t>Jesse, </a:t>
            </a:r>
            <a:r>
              <a:rPr lang="en-NZ" dirty="0" err="1" smtClean="0"/>
              <a:t>Fa’afafine</a:t>
            </a:r>
            <a:r>
              <a:rPr lang="en-NZ" dirty="0" smtClean="0"/>
              <a:t>, Samoan-born Samoan, 21 years</a:t>
            </a:r>
          </a:p>
          <a:p>
            <a:pPr marL="0" indent="0"/>
            <a:endParaRPr lang="en-NZ" dirty="0" smtClean="0"/>
          </a:p>
          <a:p>
            <a:pPr marL="0" indent="0"/>
            <a:r>
              <a:rPr lang="en-NZ" dirty="0" smtClean="0"/>
              <a:t> Growing number of </a:t>
            </a:r>
            <a:r>
              <a:rPr lang="en-NZ" dirty="0" err="1" smtClean="0"/>
              <a:t>Pasifika</a:t>
            </a:r>
            <a:r>
              <a:rPr lang="en-NZ" dirty="0" smtClean="0"/>
              <a:t> people with multi-ethnicities but poorly measured in NZ </a:t>
            </a:r>
          </a:p>
          <a:p>
            <a:pPr marL="0" indent="0">
              <a:buNone/>
            </a:pPr>
            <a:r>
              <a:rPr lang="en-NZ" dirty="0" smtClean="0"/>
              <a:t>–  e. g. </a:t>
            </a:r>
            <a:r>
              <a:rPr lang="en-NZ" dirty="0" err="1" smtClean="0"/>
              <a:t>Pasifika</a:t>
            </a:r>
            <a:r>
              <a:rPr lang="en-NZ" dirty="0" smtClean="0"/>
              <a:t>/European; Samoa/Tonga; Niue/ Maori; Tokelau/Cook Islands Maori/Chinese; Samoa/ Fiji/ Fiji Indian; Tuvalu/ Kiribati; Tahiti/ Pitcairn/ Hawai’i</a:t>
            </a:r>
          </a:p>
          <a:p>
            <a:endParaRPr lang="en-NZ"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t>Uniqueness to celebrate about </a:t>
            </a:r>
            <a:r>
              <a:rPr lang="en-NZ" dirty="0" err="1" smtClean="0"/>
              <a:t>Pasifika</a:t>
            </a:r>
            <a:r>
              <a:rPr lang="en-NZ" dirty="0" smtClean="0"/>
              <a:t> in </a:t>
            </a:r>
            <a:r>
              <a:rPr lang="en-NZ" dirty="0" err="1" smtClean="0"/>
              <a:t>Aotearoa</a:t>
            </a:r>
            <a:r>
              <a:rPr lang="en-NZ" dirty="0" smtClean="0"/>
              <a:t> NZ</a:t>
            </a:r>
            <a:endParaRPr lang="en-NZ" dirty="0"/>
          </a:p>
        </p:txBody>
      </p:sp>
      <p:sp>
        <p:nvSpPr>
          <p:cNvPr id="3" name="Content Placeholder 2"/>
          <p:cNvSpPr>
            <a:spLocks noGrp="1"/>
          </p:cNvSpPr>
          <p:nvPr>
            <p:ph idx="1"/>
          </p:nvPr>
        </p:nvSpPr>
        <p:spPr>
          <a:xfrm>
            <a:off x="457200" y="1600200"/>
            <a:ext cx="8229600" cy="4493095"/>
          </a:xfrm>
        </p:spPr>
        <p:txBody>
          <a:bodyPr>
            <a:noAutofit/>
          </a:bodyPr>
          <a:lstStyle/>
          <a:p>
            <a:r>
              <a:rPr lang="en-NZ" sz="1800" dirty="0" smtClean="0"/>
              <a:t>We are very visible on the New Zealand landscape</a:t>
            </a:r>
          </a:p>
          <a:p>
            <a:r>
              <a:rPr lang="en-NZ" sz="1800" dirty="0" smtClean="0"/>
              <a:t>There is much esteem identifying as </a:t>
            </a:r>
            <a:r>
              <a:rPr lang="en-NZ" sz="1800" dirty="0" err="1" smtClean="0"/>
              <a:t>Pasifika</a:t>
            </a:r>
            <a:r>
              <a:rPr lang="en-NZ" sz="1800" dirty="0" smtClean="0"/>
              <a:t> peoples.</a:t>
            </a:r>
          </a:p>
          <a:p>
            <a:r>
              <a:rPr lang="en-NZ" sz="1800" dirty="0" smtClean="0"/>
              <a:t>The annual </a:t>
            </a:r>
            <a:r>
              <a:rPr lang="en-NZ" sz="1800" dirty="0" err="1" smtClean="0"/>
              <a:t>Pasifika</a:t>
            </a:r>
            <a:r>
              <a:rPr lang="en-NZ" sz="1800" dirty="0" smtClean="0"/>
              <a:t> Festival in Auckland every March is the most recognisable festival brand in </a:t>
            </a:r>
            <a:r>
              <a:rPr lang="en-NZ" sz="1800" dirty="0" err="1" smtClean="0"/>
              <a:t>Aotearoa</a:t>
            </a:r>
            <a:endParaRPr lang="en-NZ" sz="1800" dirty="0" smtClean="0"/>
          </a:p>
          <a:p>
            <a:r>
              <a:rPr lang="en-NZ" sz="1800" dirty="0" err="1" smtClean="0"/>
              <a:t>T</a:t>
            </a:r>
            <a:r>
              <a:rPr lang="en-NZ" sz="1800" dirty="0" err="1" smtClean="0">
                <a:latin typeface="Calibri"/>
              </a:rPr>
              <a:t>āmaki</a:t>
            </a:r>
            <a:r>
              <a:rPr lang="en-NZ" sz="1800" dirty="0" smtClean="0">
                <a:latin typeface="Calibri"/>
              </a:rPr>
              <a:t> </a:t>
            </a:r>
            <a:r>
              <a:rPr lang="en-NZ" sz="1800" dirty="0" err="1" smtClean="0">
                <a:latin typeface="Calibri"/>
              </a:rPr>
              <a:t>Makaurau</a:t>
            </a:r>
            <a:r>
              <a:rPr lang="en-NZ" sz="1800" dirty="0" smtClean="0">
                <a:latin typeface="Calibri"/>
              </a:rPr>
              <a:t>/ Auckland has the highest </a:t>
            </a:r>
            <a:r>
              <a:rPr lang="en-NZ" sz="1800" dirty="0" err="1" smtClean="0">
                <a:latin typeface="Calibri"/>
              </a:rPr>
              <a:t>Pasifika</a:t>
            </a:r>
            <a:r>
              <a:rPr lang="en-NZ" sz="1800" dirty="0" smtClean="0">
                <a:latin typeface="Calibri"/>
              </a:rPr>
              <a:t> peoples population </a:t>
            </a:r>
          </a:p>
          <a:p>
            <a:r>
              <a:rPr lang="en-NZ" sz="1800" dirty="0" err="1" smtClean="0">
                <a:latin typeface="Calibri"/>
              </a:rPr>
              <a:t>Fa’afafine</a:t>
            </a:r>
            <a:r>
              <a:rPr lang="en-NZ" sz="1800" dirty="0" smtClean="0">
                <a:latin typeface="Calibri"/>
              </a:rPr>
              <a:t>, ‘</a:t>
            </a:r>
            <a:r>
              <a:rPr lang="en-NZ" sz="1800" dirty="0" err="1" smtClean="0">
                <a:latin typeface="Calibri"/>
              </a:rPr>
              <a:t>akavaine</a:t>
            </a:r>
            <a:r>
              <a:rPr lang="en-NZ" sz="1800" dirty="0" smtClean="0">
                <a:latin typeface="Calibri"/>
              </a:rPr>
              <a:t>, </a:t>
            </a:r>
            <a:r>
              <a:rPr lang="en-NZ" sz="1800" dirty="0" err="1" smtClean="0">
                <a:latin typeface="Calibri"/>
              </a:rPr>
              <a:t>fakafefine</a:t>
            </a:r>
            <a:r>
              <a:rPr lang="en-NZ" sz="1800" dirty="0" smtClean="0">
                <a:latin typeface="Calibri"/>
              </a:rPr>
              <a:t>/ </a:t>
            </a:r>
            <a:r>
              <a:rPr lang="en-NZ" sz="1800" dirty="0" err="1" smtClean="0">
                <a:latin typeface="Calibri"/>
              </a:rPr>
              <a:t>fakaleiti</a:t>
            </a:r>
            <a:r>
              <a:rPr lang="en-NZ" sz="1800" dirty="0" smtClean="0">
                <a:latin typeface="Calibri"/>
              </a:rPr>
              <a:t>, </a:t>
            </a:r>
            <a:r>
              <a:rPr lang="en-NZ" sz="1800" dirty="0" err="1" smtClean="0">
                <a:latin typeface="Calibri"/>
              </a:rPr>
              <a:t>fakafifine</a:t>
            </a:r>
            <a:r>
              <a:rPr lang="en-NZ" sz="1800" dirty="0" smtClean="0">
                <a:latin typeface="Calibri"/>
              </a:rPr>
              <a:t> people are part of our culture and are valued and accepted</a:t>
            </a:r>
          </a:p>
          <a:p>
            <a:r>
              <a:rPr lang="en-NZ" sz="1800" b="1" dirty="0" smtClean="0">
                <a:latin typeface="Calibri"/>
              </a:rPr>
              <a:t>295,941</a:t>
            </a:r>
            <a:r>
              <a:rPr lang="en-NZ" sz="1800" dirty="0" smtClean="0">
                <a:latin typeface="Calibri"/>
              </a:rPr>
              <a:t> We are 7.5 % of NZ’s population (Maori 15%). Samoa, Cook Islands Maori, Tonga, Niue, Tokelau, Fiji, Tuvalu, Kiribati, Tahiti </a:t>
            </a:r>
          </a:p>
          <a:p>
            <a:r>
              <a:rPr lang="en-NZ" sz="1800" dirty="0" smtClean="0">
                <a:latin typeface="Calibri"/>
              </a:rPr>
              <a:t>Our population is young  (22.1 years - NZ born 15 years; Maori 23.9 years median age) </a:t>
            </a:r>
          </a:p>
          <a:p>
            <a:r>
              <a:rPr lang="en-NZ" sz="1800" dirty="0" smtClean="0">
                <a:latin typeface="Calibri"/>
              </a:rPr>
              <a:t>Eighty percent still have a religious affiliation compared to 55% of New Zealand</a:t>
            </a:r>
          </a:p>
          <a:p>
            <a:pPr algn="ctr">
              <a:buNone/>
            </a:pPr>
            <a:r>
              <a:rPr lang="en-NZ" sz="1800" i="1" dirty="0" smtClean="0"/>
              <a:t>“... the two most biggest roles in </a:t>
            </a:r>
            <a:r>
              <a:rPr lang="en-NZ" sz="1800" i="1" dirty="0" err="1" smtClean="0"/>
              <a:t>Pasifika</a:t>
            </a:r>
            <a:r>
              <a:rPr lang="en-NZ" sz="1800" i="1" dirty="0" smtClean="0"/>
              <a:t> life... no matter if you’re a </a:t>
            </a:r>
            <a:r>
              <a:rPr lang="en-NZ" sz="1800" i="1" dirty="0" err="1" smtClean="0"/>
              <a:t>Niuean</a:t>
            </a:r>
            <a:r>
              <a:rPr lang="en-NZ" sz="1800" i="1" dirty="0" smtClean="0"/>
              <a:t>, Tongan or Samoan, Fijian, you’d always have to put family first and you’d always have to put God first no matter what [</a:t>
            </a:r>
            <a:r>
              <a:rPr lang="en-NZ" sz="1800" i="1" dirty="0" err="1" smtClean="0"/>
              <a:t>Pasifika</a:t>
            </a:r>
            <a:r>
              <a:rPr lang="en-NZ" sz="1800" i="1" dirty="0" smtClean="0"/>
              <a:t>] ethnicity you are”</a:t>
            </a:r>
            <a:endParaRPr lang="en-NZ" sz="1800" dirty="0" smtClean="0">
              <a:latin typeface="Calibri"/>
            </a:endParaRPr>
          </a:p>
          <a:p>
            <a:pPr>
              <a:buNone/>
            </a:pPr>
            <a:r>
              <a:rPr lang="en-NZ" sz="1800" dirty="0" err="1" smtClean="0"/>
              <a:t>Penita</a:t>
            </a:r>
            <a:r>
              <a:rPr lang="en-NZ" sz="1800" dirty="0" smtClean="0"/>
              <a:t>. </a:t>
            </a:r>
            <a:r>
              <a:rPr lang="en-NZ" sz="1800" dirty="0" err="1" smtClean="0"/>
              <a:t>Fa’afine</a:t>
            </a:r>
            <a:r>
              <a:rPr lang="en-NZ" sz="1800" dirty="0" smtClean="0"/>
              <a:t>, Samoan-born , 19 years</a:t>
            </a:r>
            <a:endParaRPr lang="en-NZ"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b="1" dirty="0" smtClean="0"/>
              <a:t>Intergenerational Issues of Tension</a:t>
            </a:r>
            <a:endParaRPr lang="en-NZ" b="1" dirty="0"/>
          </a:p>
        </p:txBody>
      </p:sp>
      <p:sp>
        <p:nvSpPr>
          <p:cNvPr id="3" name="Content Placeholder 2"/>
          <p:cNvSpPr>
            <a:spLocks noGrp="1"/>
          </p:cNvSpPr>
          <p:nvPr>
            <p:ph idx="1"/>
          </p:nvPr>
        </p:nvSpPr>
        <p:spPr/>
        <p:txBody>
          <a:bodyPr>
            <a:normAutofit fontScale="92500" lnSpcReduction="10000"/>
          </a:bodyPr>
          <a:lstStyle/>
          <a:p>
            <a:r>
              <a:rPr lang="en-NZ" dirty="0" smtClean="0"/>
              <a:t>Young people are marginalised in both </a:t>
            </a:r>
            <a:r>
              <a:rPr lang="en-NZ" dirty="0" err="1" smtClean="0"/>
              <a:t>Pasifika</a:t>
            </a:r>
            <a:r>
              <a:rPr lang="en-NZ" dirty="0" smtClean="0"/>
              <a:t> and Western NZ </a:t>
            </a:r>
            <a:r>
              <a:rPr lang="en-NZ" dirty="0" err="1" smtClean="0"/>
              <a:t>P</a:t>
            </a:r>
            <a:r>
              <a:rPr lang="en-NZ" dirty="0" err="1" smtClean="0">
                <a:latin typeface="Calibri"/>
              </a:rPr>
              <a:t>āpālagi</a:t>
            </a:r>
            <a:r>
              <a:rPr lang="en-NZ" dirty="0" smtClean="0">
                <a:latin typeface="Calibri"/>
              </a:rPr>
              <a:t> cultures and </a:t>
            </a:r>
            <a:r>
              <a:rPr lang="en-NZ" dirty="0" smtClean="0"/>
              <a:t>contexts</a:t>
            </a:r>
          </a:p>
          <a:p>
            <a:pPr>
              <a:buNone/>
            </a:pPr>
            <a:r>
              <a:rPr lang="en-NZ" dirty="0" smtClean="0"/>
              <a:t>So, Young </a:t>
            </a:r>
            <a:r>
              <a:rPr lang="en-NZ" dirty="0" err="1" smtClean="0"/>
              <a:t>Pasifika</a:t>
            </a:r>
            <a:r>
              <a:rPr lang="en-NZ" dirty="0" smtClean="0"/>
              <a:t> use social media to express their viewpoints  and voice</a:t>
            </a:r>
          </a:p>
          <a:p>
            <a:pPr algn="ctr">
              <a:buNone/>
            </a:pPr>
            <a:endParaRPr lang="en-NZ" i="1" dirty="0" smtClean="0"/>
          </a:p>
          <a:p>
            <a:r>
              <a:rPr lang="en-NZ" dirty="0" smtClean="0"/>
              <a:t>Critical, critiquing yet mindful and respectful</a:t>
            </a:r>
          </a:p>
          <a:p>
            <a:pPr algn="ctr">
              <a:buNone/>
            </a:pPr>
            <a:r>
              <a:rPr lang="en-NZ" i="1" dirty="0" smtClean="0"/>
              <a:t>“You can’t really be yourself on </a:t>
            </a:r>
            <a:r>
              <a:rPr lang="en-NZ" i="1" dirty="0" err="1" smtClean="0"/>
              <a:t>Facebook</a:t>
            </a:r>
            <a:r>
              <a:rPr lang="en-NZ" i="1" dirty="0" smtClean="0"/>
              <a:t> unless you kind of don’t care”.</a:t>
            </a:r>
            <a:r>
              <a:rPr lang="en-NZ" dirty="0" smtClean="0"/>
              <a:t> </a:t>
            </a:r>
            <a:r>
              <a:rPr lang="en-NZ" dirty="0" err="1" smtClean="0"/>
              <a:t>Kaleti</a:t>
            </a:r>
            <a:r>
              <a:rPr lang="en-NZ" dirty="0" smtClean="0"/>
              <a:t>, Tonga/ Samoa, Tongan-born male, 19 years</a:t>
            </a:r>
          </a:p>
          <a:p>
            <a:pPr>
              <a:buNone/>
            </a:pPr>
            <a:endParaRPr lang="en-NZ" i="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t>Features of our PhD study</a:t>
            </a:r>
            <a:br>
              <a:rPr lang="en-NZ" dirty="0" smtClean="0"/>
            </a:br>
            <a:r>
              <a:rPr lang="en-NZ" dirty="0" smtClean="0"/>
              <a:t>http://www.drinkingcultures.info/</a:t>
            </a:r>
            <a:endParaRPr lang="en-NZ" dirty="0"/>
          </a:p>
        </p:txBody>
      </p:sp>
      <p:sp>
        <p:nvSpPr>
          <p:cNvPr id="3" name="Content Placeholder 2"/>
          <p:cNvSpPr>
            <a:spLocks noGrp="1"/>
          </p:cNvSpPr>
          <p:nvPr>
            <p:ph idx="1"/>
          </p:nvPr>
        </p:nvSpPr>
        <p:spPr/>
        <p:txBody>
          <a:bodyPr>
            <a:normAutofit fontScale="77500" lnSpcReduction="20000"/>
          </a:bodyPr>
          <a:lstStyle/>
          <a:p>
            <a:r>
              <a:rPr lang="en-NZ" dirty="0" err="1" smtClean="0"/>
              <a:t>Pasifika</a:t>
            </a:r>
            <a:r>
              <a:rPr lang="en-NZ" dirty="0" smtClean="0"/>
              <a:t> and Maori were more consciously alert about privacy and surveillance issues thus were more savvy about protecting themselves and being careful/ cautious on </a:t>
            </a:r>
            <a:r>
              <a:rPr lang="en-NZ" dirty="0" err="1" smtClean="0"/>
              <a:t>Facebook</a:t>
            </a:r>
            <a:r>
              <a:rPr lang="en-NZ" dirty="0" smtClean="0"/>
              <a:t> around posting statuses, photos, </a:t>
            </a:r>
            <a:r>
              <a:rPr lang="en-NZ" dirty="0" err="1" smtClean="0"/>
              <a:t>oversharing</a:t>
            </a:r>
            <a:r>
              <a:rPr lang="en-NZ" dirty="0" smtClean="0"/>
              <a:t> etc</a:t>
            </a:r>
          </a:p>
          <a:p>
            <a:r>
              <a:rPr lang="en-NZ" dirty="0" err="1" smtClean="0"/>
              <a:t>Pasifika</a:t>
            </a:r>
            <a:r>
              <a:rPr lang="en-NZ" dirty="0" smtClean="0"/>
              <a:t> (and Maori) young adults were more likely to have family members as FB friends</a:t>
            </a:r>
          </a:p>
          <a:p>
            <a:pPr>
              <a:buFontTx/>
              <a:buChar char="-"/>
            </a:pPr>
            <a:r>
              <a:rPr lang="en-NZ" dirty="0" smtClean="0"/>
              <a:t>Strong motivation to protect younger siblings and cousins</a:t>
            </a:r>
          </a:p>
          <a:p>
            <a:pPr>
              <a:buNone/>
            </a:pPr>
            <a:r>
              <a:rPr lang="en-NZ" dirty="0" smtClean="0"/>
              <a:t>- 	Strong motivation to stay connected to loved ones around the world in Pacific Islands, Australia. the U. S, Hawai’i, Europe, Great Britain etc</a:t>
            </a:r>
          </a:p>
          <a:p>
            <a:pPr>
              <a:buFontTx/>
              <a:buChar char="-"/>
            </a:pPr>
            <a:r>
              <a:rPr lang="en-NZ" dirty="0" smtClean="0"/>
              <a:t> Pressure to stay in contact with church members, community, some family, some colleagues, some acquaintances and old school friends</a:t>
            </a:r>
          </a:p>
          <a:p>
            <a:pPr>
              <a:buNone/>
            </a:pPr>
            <a:endParaRPr lang="en-NZ"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1415</TotalTime>
  <Words>1208</Words>
  <Application>Microsoft Office PowerPoint</Application>
  <PresentationFormat>On-screen Show (4:3)</PresentationFormat>
  <Paragraphs>90</Paragraphs>
  <Slides>16</Slides>
  <Notes>7</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Navigation &amp; Negotiation of Fambamz on Facebook</vt:lpstr>
      <vt:lpstr>Slide 2</vt:lpstr>
      <vt:lpstr>Slide 3</vt:lpstr>
      <vt:lpstr>DIGITAL NAVIGATORS</vt:lpstr>
      <vt:lpstr>DIGITAL NAVIGATORS</vt:lpstr>
      <vt:lpstr>DIGITAL NAVIGATORS</vt:lpstr>
      <vt:lpstr>DIGITAL NAVIGATORS</vt:lpstr>
      <vt:lpstr> Critical Trends Amongst Pasifika peoples Islanders in Aotearoa are changing fast! </vt:lpstr>
      <vt:lpstr>Slide 9</vt:lpstr>
      <vt:lpstr>Severe Wealth Inequalities </vt:lpstr>
      <vt:lpstr>Systemic Inequalities for Pasifika in NZ  </vt:lpstr>
      <vt:lpstr>Slide 12</vt:lpstr>
      <vt:lpstr>  Critical Trends Amongst Pasifika peoples Islanders in Aotearoa are changing fast!  </vt:lpstr>
      <vt:lpstr>Uniqueness to celebrate about Pasifika in Aotearoa NZ</vt:lpstr>
      <vt:lpstr>Intergenerational Issues of Tension</vt:lpstr>
      <vt:lpstr>Features of our PhD study http://www.drinkingcultures.info/</vt:lpstr>
    </vt:vector>
  </TitlesOfParts>
  <Company>Massey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NAVIGATORS</dc:title>
  <dc:creator>lsamu</dc:creator>
  <cp:lastModifiedBy>lsamu</cp:lastModifiedBy>
  <cp:revision>164</cp:revision>
  <dcterms:created xsi:type="dcterms:W3CDTF">2011-10-24T21:24:32Z</dcterms:created>
  <dcterms:modified xsi:type="dcterms:W3CDTF">2010-03-28T16:12:20Z</dcterms:modified>
</cp:coreProperties>
</file>