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8" d="100"/>
          <a:sy n="78" d="100"/>
        </p:scale>
        <p:origin x="60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11/24/2015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facebook.com/blackfeministranter/" TargetMode="External"/><Relationship Id="rId2" Type="http://schemas.openxmlformats.org/officeDocument/2006/relationships/hyperlink" Target="http://blackfeministranter.blogspot.com.au/" TargetMode="External"/><Relationship Id="rId1" Type="http://schemas.openxmlformats.org/officeDocument/2006/relationships/slideLayout" Target="../slideLayouts/slideLayout2.xml"/><Relationship Id="rId5" Type="http://schemas.openxmlformats.org/officeDocument/2006/relationships/hyperlink" Target="http://www.nteu.org.au/atsi" TargetMode="External"/><Relationship Id="rId4" Type="http://schemas.openxmlformats.org/officeDocument/2006/relationships/hyperlink" Target="https://www.facebook.com/IndigN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AU" b="1" i="1" dirty="0"/>
              <a:t>Creating online chaos: A short </a:t>
            </a:r>
            <a:r>
              <a:rPr lang="en-AU" b="1" i="1" dirty="0" smtClean="0"/>
              <a:t>guide</a:t>
            </a:r>
            <a:endParaRPr lang="en-AU" dirty="0"/>
          </a:p>
        </p:txBody>
      </p:sp>
      <p:sp>
        <p:nvSpPr>
          <p:cNvPr id="3" name="Subtitle 2"/>
          <p:cNvSpPr>
            <a:spLocks noGrp="1"/>
          </p:cNvSpPr>
          <p:nvPr>
            <p:ph type="subTitle" idx="1"/>
          </p:nvPr>
        </p:nvSpPr>
        <p:spPr/>
        <p:txBody>
          <a:bodyPr/>
          <a:lstStyle/>
          <a:p>
            <a:r>
              <a:rPr lang="en-AU" dirty="0" smtClean="0"/>
              <a:t>Celeste Liddle – Professional trouble-maker</a:t>
            </a:r>
            <a:endParaRPr lang="en-AU" dirty="0"/>
          </a:p>
        </p:txBody>
      </p:sp>
    </p:spTree>
    <p:extLst>
      <p:ext uri="{BB962C8B-B14F-4D97-AF65-F5344CB8AC3E}">
        <p14:creationId xmlns:p14="http://schemas.microsoft.com/office/powerpoint/2010/main" val="3991860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Introduction to me and this session</a:t>
            </a:r>
            <a:endParaRPr lang="en-AU" dirty="0"/>
          </a:p>
        </p:txBody>
      </p:sp>
      <p:sp>
        <p:nvSpPr>
          <p:cNvPr id="3" name="Content Placeholder 2"/>
          <p:cNvSpPr>
            <a:spLocks noGrp="1"/>
          </p:cNvSpPr>
          <p:nvPr>
            <p:ph idx="1"/>
          </p:nvPr>
        </p:nvSpPr>
        <p:spPr/>
        <p:txBody>
          <a:bodyPr>
            <a:normAutofit/>
          </a:bodyPr>
          <a:lstStyle/>
          <a:p>
            <a:r>
              <a:rPr lang="en-AU" sz="2800" dirty="0" smtClean="0"/>
              <a:t>Arrernte woman, born in Canberra, living in Melbourne</a:t>
            </a:r>
          </a:p>
          <a:p>
            <a:r>
              <a:rPr lang="en-AU" sz="2800" dirty="0" smtClean="0"/>
              <a:t>Unionist</a:t>
            </a:r>
          </a:p>
          <a:p>
            <a:r>
              <a:rPr lang="en-AU" sz="2800" dirty="0" err="1" smtClean="0"/>
              <a:t>Rantings</a:t>
            </a:r>
            <a:r>
              <a:rPr lang="en-AU" sz="2800" dirty="0" smtClean="0"/>
              <a:t> of an Aboriginal Feminist</a:t>
            </a:r>
          </a:p>
          <a:p>
            <a:r>
              <a:rPr lang="en-AU" sz="2800" dirty="0" err="1" smtClean="0"/>
              <a:t>UniMelb</a:t>
            </a:r>
            <a:r>
              <a:rPr lang="en-AU" sz="2800" dirty="0" smtClean="0"/>
              <a:t> and LTU graduate</a:t>
            </a:r>
            <a:endParaRPr lang="en-AU" sz="2800" dirty="0"/>
          </a:p>
        </p:txBody>
      </p:sp>
    </p:spTree>
    <p:extLst>
      <p:ext uri="{BB962C8B-B14F-4D97-AF65-F5344CB8AC3E}">
        <p14:creationId xmlns:p14="http://schemas.microsoft.com/office/powerpoint/2010/main" val="69998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2337"/>
          <a:stretch/>
        </p:blipFill>
        <p:spPr>
          <a:xfrm>
            <a:off x="4099016" y="418011"/>
            <a:ext cx="5143500" cy="6012000"/>
          </a:xfrm>
          <a:prstGeom prst="rect">
            <a:avLst/>
          </a:prstGeom>
        </p:spPr>
      </p:pic>
    </p:spTree>
    <p:extLst>
      <p:ext uri="{BB962C8B-B14F-4D97-AF65-F5344CB8AC3E}">
        <p14:creationId xmlns:p14="http://schemas.microsoft.com/office/powerpoint/2010/main" val="2407801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How did I “discover” social media?</a:t>
            </a:r>
            <a:endParaRPr lang="en-AU" dirty="0"/>
          </a:p>
        </p:txBody>
      </p:sp>
      <p:sp>
        <p:nvSpPr>
          <p:cNvPr id="3" name="Content Placeholder 2"/>
          <p:cNvSpPr>
            <a:spLocks noGrp="1"/>
          </p:cNvSpPr>
          <p:nvPr>
            <p:ph idx="1"/>
          </p:nvPr>
        </p:nvSpPr>
        <p:spPr/>
        <p:txBody>
          <a:bodyPr>
            <a:normAutofit/>
          </a:bodyPr>
          <a:lstStyle/>
          <a:p>
            <a:r>
              <a:rPr lang="en-AU" sz="2400" dirty="0" smtClean="0"/>
              <a:t>Using forums back in my </a:t>
            </a:r>
            <a:r>
              <a:rPr lang="en-AU" sz="2400" dirty="0" err="1" smtClean="0"/>
              <a:t>uni</a:t>
            </a:r>
            <a:r>
              <a:rPr lang="en-AU" sz="2400" dirty="0" smtClean="0"/>
              <a:t> days</a:t>
            </a:r>
          </a:p>
          <a:p>
            <a:pPr lvl="1"/>
            <a:r>
              <a:rPr lang="en-AU" sz="2400" dirty="0" smtClean="0"/>
              <a:t>Rudimentary online discussions</a:t>
            </a:r>
          </a:p>
          <a:p>
            <a:pPr lvl="1"/>
            <a:r>
              <a:rPr lang="en-AU" sz="2400" dirty="0" smtClean="0"/>
              <a:t>Common interest places</a:t>
            </a:r>
          </a:p>
          <a:p>
            <a:r>
              <a:rPr lang="en-AU" sz="2400" dirty="0" smtClean="0"/>
              <a:t>Working in student support</a:t>
            </a:r>
          </a:p>
          <a:p>
            <a:r>
              <a:rPr lang="en-AU" sz="2400" dirty="0" smtClean="0"/>
              <a:t>Changing platforms and the ability to connect communities over vast distances quickly and in a way which was perceived more “personal”</a:t>
            </a:r>
          </a:p>
          <a:p>
            <a:r>
              <a:rPr lang="en-AU" sz="2400" dirty="0" smtClean="0"/>
              <a:t>Blogging as an anti-news space</a:t>
            </a:r>
          </a:p>
        </p:txBody>
      </p:sp>
    </p:spTree>
    <p:extLst>
      <p:ext uri="{BB962C8B-B14F-4D97-AF65-F5344CB8AC3E}">
        <p14:creationId xmlns:p14="http://schemas.microsoft.com/office/powerpoint/2010/main" val="1633111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Rantings</a:t>
            </a:r>
            <a:r>
              <a:rPr lang="en-AU" dirty="0" smtClean="0"/>
              <a:t> of an Aboriginal Feminist – How it all began</a:t>
            </a:r>
            <a:endParaRPr lang="en-AU" dirty="0"/>
          </a:p>
        </p:txBody>
      </p:sp>
      <p:sp>
        <p:nvSpPr>
          <p:cNvPr id="3" name="Content Placeholder 2"/>
          <p:cNvSpPr>
            <a:spLocks noGrp="1"/>
          </p:cNvSpPr>
          <p:nvPr>
            <p:ph idx="1"/>
          </p:nvPr>
        </p:nvSpPr>
        <p:spPr/>
        <p:txBody>
          <a:bodyPr>
            <a:normAutofit lnSpcReduction="10000"/>
          </a:bodyPr>
          <a:lstStyle/>
          <a:p>
            <a:r>
              <a:rPr lang="en-AU" dirty="0" smtClean="0"/>
              <a:t>The beginning of community activism on Facebook around misappropriation of history</a:t>
            </a:r>
          </a:p>
          <a:p>
            <a:r>
              <a:rPr lang="en-AU" dirty="0" smtClean="0"/>
              <a:t>Forming of online Aboriginal groups based around activism</a:t>
            </a:r>
          </a:p>
          <a:p>
            <a:r>
              <a:rPr lang="en-AU" dirty="0" smtClean="0"/>
              <a:t>Mentorship and encouragement</a:t>
            </a:r>
          </a:p>
          <a:p>
            <a:r>
              <a:rPr lang="en-AU" dirty="0" smtClean="0"/>
              <a:t>Identification of the “media issue”</a:t>
            </a:r>
          </a:p>
          <a:p>
            <a:pPr lvl="1"/>
            <a:r>
              <a:rPr lang="en-AU" dirty="0" smtClean="0"/>
              <a:t>70% white dude control</a:t>
            </a:r>
          </a:p>
          <a:p>
            <a:pPr lvl="1"/>
            <a:r>
              <a:rPr lang="en-AU" dirty="0" smtClean="0"/>
              <a:t>Where the media uses Indigenous voices, it is mainly the voices of Aboriginal men</a:t>
            </a:r>
          </a:p>
          <a:p>
            <a:pPr lvl="1"/>
            <a:r>
              <a:rPr lang="en-AU" dirty="0" smtClean="0"/>
              <a:t>When this is not the case, the voices used tend to be conservative Aboriginal women</a:t>
            </a:r>
          </a:p>
          <a:p>
            <a:pPr lvl="1"/>
            <a:r>
              <a:rPr lang="en-AU" dirty="0" smtClean="0"/>
              <a:t>Radical left Aboriginal feminist politics are therefore unlikely to be represented</a:t>
            </a:r>
            <a:endParaRPr lang="en-AU" dirty="0"/>
          </a:p>
        </p:txBody>
      </p:sp>
    </p:spTree>
    <p:extLst>
      <p:ext uri="{BB962C8B-B14F-4D97-AF65-F5344CB8AC3E}">
        <p14:creationId xmlns:p14="http://schemas.microsoft.com/office/powerpoint/2010/main" val="28548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happened next?</a:t>
            </a:r>
            <a:endParaRPr lang="en-AU" dirty="0"/>
          </a:p>
        </p:txBody>
      </p:sp>
      <p:sp>
        <p:nvSpPr>
          <p:cNvPr id="3" name="Content Placeholder 2"/>
          <p:cNvSpPr>
            <a:spLocks noGrp="1"/>
          </p:cNvSpPr>
          <p:nvPr>
            <p:ph idx="1"/>
          </p:nvPr>
        </p:nvSpPr>
        <p:spPr/>
        <p:txBody>
          <a:bodyPr>
            <a:normAutofit lnSpcReduction="10000"/>
          </a:bodyPr>
          <a:lstStyle/>
          <a:p>
            <a:r>
              <a:rPr lang="en-AU" dirty="0" smtClean="0"/>
              <a:t>Blog to freelance in six weeks</a:t>
            </a:r>
          </a:p>
          <a:p>
            <a:r>
              <a:rPr lang="en-AU" dirty="0" smtClean="0"/>
              <a:t>Freelance to public speaker almost as quickly</a:t>
            </a:r>
          </a:p>
          <a:p>
            <a:r>
              <a:rPr lang="en-AU" dirty="0" smtClean="0"/>
              <a:t>The increased presence of opinion blogs by Aboriginal and Torres Strait Islander people</a:t>
            </a:r>
          </a:p>
          <a:p>
            <a:r>
              <a:rPr lang="en-AU" dirty="0" smtClean="0"/>
              <a:t>The networking of these blogs and writers by groups such as Deadly Bloggers and </a:t>
            </a:r>
            <a:r>
              <a:rPr lang="en-AU" dirty="0" err="1" smtClean="0"/>
              <a:t>IndigenousX</a:t>
            </a:r>
            <a:endParaRPr lang="en-AU" dirty="0" smtClean="0"/>
          </a:p>
          <a:p>
            <a:r>
              <a:rPr lang="en-AU" dirty="0" smtClean="0"/>
              <a:t>The permeation into the mainstream of diverse Indigenous opinion</a:t>
            </a:r>
          </a:p>
          <a:p>
            <a:r>
              <a:rPr lang="en-AU" dirty="0" smtClean="0"/>
              <a:t>The development of further online interfaces and networks (Indigenous, feminist, unionist)</a:t>
            </a:r>
          </a:p>
          <a:p>
            <a:r>
              <a:rPr lang="en-AU" dirty="0" smtClean="0"/>
              <a:t>BFR has now been going for 3.5 years – Averages around 2000 hits per piece</a:t>
            </a:r>
            <a:endParaRPr lang="en-AU" dirty="0"/>
          </a:p>
        </p:txBody>
      </p:sp>
    </p:spTree>
    <p:extLst>
      <p:ext uri="{BB962C8B-B14F-4D97-AF65-F5344CB8AC3E}">
        <p14:creationId xmlns:p14="http://schemas.microsoft.com/office/powerpoint/2010/main" val="543644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7334" y="329184"/>
            <a:ext cx="10058400" cy="6126544"/>
          </a:xfrm>
          <a:prstGeom prst="rect">
            <a:avLst/>
          </a:prstGeom>
        </p:spPr>
      </p:pic>
    </p:spTree>
    <p:extLst>
      <p:ext uri="{BB962C8B-B14F-4D97-AF65-F5344CB8AC3E}">
        <p14:creationId xmlns:p14="http://schemas.microsoft.com/office/powerpoint/2010/main" val="2614614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Campaigns from BFR:</a:t>
            </a:r>
            <a:endParaRPr lang="en-AU" dirty="0"/>
          </a:p>
        </p:txBody>
      </p:sp>
      <p:sp>
        <p:nvSpPr>
          <p:cNvPr id="3" name="Content Placeholder 2"/>
          <p:cNvSpPr>
            <a:spLocks noGrp="1"/>
          </p:cNvSpPr>
          <p:nvPr>
            <p:ph idx="1"/>
          </p:nvPr>
        </p:nvSpPr>
        <p:spPr/>
        <p:txBody>
          <a:bodyPr/>
          <a:lstStyle/>
          <a:p>
            <a:r>
              <a:rPr lang="en-AU" dirty="0" smtClean="0"/>
              <a:t>Counting Dead Aboriginal Women</a:t>
            </a:r>
          </a:p>
          <a:p>
            <a:r>
              <a:rPr lang="en-AU" dirty="0" smtClean="0"/>
              <a:t>Gendered discussions of violence against Aboriginal women</a:t>
            </a:r>
          </a:p>
          <a:p>
            <a:r>
              <a:rPr lang="en-AU" dirty="0" smtClean="0"/>
              <a:t>Fundraising for ovarian cancer research</a:t>
            </a:r>
          </a:p>
          <a:p>
            <a:r>
              <a:rPr lang="en-AU" dirty="0" smtClean="0"/>
              <a:t>Uluru Bark Petition</a:t>
            </a:r>
          </a:p>
          <a:p>
            <a:pPr marL="0" indent="0">
              <a:buNone/>
            </a:pPr>
            <a:endParaRPr lang="en-AU" dirty="0" smtClean="0"/>
          </a:p>
          <a:p>
            <a:endParaRPr lang="en-AU" dirty="0"/>
          </a:p>
        </p:txBody>
      </p:sp>
    </p:spTree>
    <p:extLst>
      <p:ext uri="{BB962C8B-B14F-4D97-AF65-F5344CB8AC3E}">
        <p14:creationId xmlns:p14="http://schemas.microsoft.com/office/powerpoint/2010/main" val="3461543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Social media as a tool for troublemaking in the Union movement</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04032" y="2018474"/>
            <a:ext cx="5778945" cy="4720019"/>
          </a:xfrm>
        </p:spPr>
      </p:pic>
    </p:spTree>
    <p:extLst>
      <p:ext uri="{BB962C8B-B14F-4D97-AF65-F5344CB8AC3E}">
        <p14:creationId xmlns:p14="http://schemas.microsoft.com/office/powerpoint/2010/main" val="901066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To revisit earlier points quickly:</a:t>
            </a:r>
            <a:endParaRPr lang="en-AU" dirty="0"/>
          </a:p>
        </p:txBody>
      </p:sp>
      <p:sp>
        <p:nvSpPr>
          <p:cNvPr id="3" name="Content Placeholder 2"/>
          <p:cNvSpPr>
            <a:spLocks noGrp="1"/>
          </p:cNvSpPr>
          <p:nvPr>
            <p:ph idx="1"/>
          </p:nvPr>
        </p:nvSpPr>
        <p:spPr/>
        <p:txBody>
          <a:bodyPr/>
          <a:lstStyle/>
          <a:p>
            <a:r>
              <a:rPr lang="en-AU" dirty="0" smtClean="0"/>
              <a:t>Online presence had already been established due to previous interphase with students</a:t>
            </a:r>
          </a:p>
          <a:p>
            <a:r>
              <a:rPr lang="en-AU" dirty="0" smtClean="0"/>
              <a:t>It was noted that many Aboriginal and Torres Strait Islander staff in universities had embraced social media as a way of not only connecting with the student body but also blogging and self-publishing</a:t>
            </a:r>
          </a:p>
          <a:p>
            <a:r>
              <a:rPr lang="en-AU" dirty="0" smtClean="0"/>
              <a:t>The NTEU Aboriginal and Torres Strait Islander social media accounts were the first ones to roll into existence in the NTEU and did so independently of the union</a:t>
            </a:r>
          </a:p>
          <a:p>
            <a:r>
              <a:rPr lang="en-AU" dirty="0" smtClean="0"/>
              <a:t>The NTEU developed social media policies later down the track as a response to the growing social media presence of the union, the need to maintain this presence in this day and age, and the developing of such communications of the broader movement.</a:t>
            </a:r>
            <a:endParaRPr lang="en-AU" dirty="0"/>
          </a:p>
        </p:txBody>
      </p:sp>
    </p:spTree>
    <p:extLst>
      <p:ext uri="{BB962C8B-B14F-4D97-AF65-F5344CB8AC3E}">
        <p14:creationId xmlns:p14="http://schemas.microsoft.com/office/powerpoint/2010/main" val="3387240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Some tactics</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6224" y="1537969"/>
            <a:ext cx="6888480" cy="5166361"/>
          </a:xfrm>
        </p:spPr>
      </p:pic>
    </p:spTree>
    <p:extLst>
      <p:ext uri="{BB962C8B-B14F-4D97-AF65-F5344CB8AC3E}">
        <p14:creationId xmlns:p14="http://schemas.microsoft.com/office/powerpoint/2010/main" val="4119812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Tactics for online engagement:</a:t>
            </a:r>
            <a:endParaRPr lang="en-AU" dirty="0"/>
          </a:p>
        </p:txBody>
      </p:sp>
      <p:sp>
        <p:nvSpPr>
          <p:cNvPr id="3" name="Content Placeholder 2"/>
          <p:cNvSpPr>
            <a:spLocks noGrp="1"/>
          </p:cNvSpPr>
          <p:nvPr>
            <p:ph idx="1"/>
          </p:nvPr>
        </p:nvSpPr>
        <p:spPr>
          <a:xfrm>
            <a:off x="2592924" y="1450848"/>
            <a:ext cx="8911687" cy="4460374"/>
          </a:xfrm>
        </p:spPr>
        <p:txBody>
          <a:bodyPr/>
          <a:lstStyle/>
          <a:p>
            <a:r>
              <a:rPr lang="en-AU" dirty="0" smtClean="0"/>
              <a:t>The cult of personalities</a:t>
            </a:r>
          </a:p>
          <a:p>
            <a:pPr lvl="1"/>
            <a:r>
              <a:rPr lang="en-AU" dirty="0" smtClean="0"/>
              <a:t>Many members and staff maintain their own activist presence on social media and there is an opportunity to cross promote and network, as well as humanise the activist space</a:t>
            </a:r>
          </a:p>
          <a:p>
            <a:pPr lvl="1"/>
            <a:r>
              <a:rPr lang="en-AU" dirty="0" smtClean="0"/>
              <a:t>Many members and staff are active social commentators</a:t>
            </a:r>
          </a:p>
          <a:p>
            <a:r>
              <a:rPr lang="en-AU" dirty="0" smtClean="0"/>
              <a:t>Multi-modal communications</a:t>
            </a:r>
          </a:p>
          <a:p>
            <a:pPr lvl="1"/>
            <a:r>
              <a:rPr lang="en-AU" dirty="0" smtClean="0"/>
              <a:t>Facebook and Twitter</a:t>
            </a:r>
          </a:p>
          <a:p>
            <a:pPr lvl="1"/>
            <a:r>
              <a:rPr lang="en-AU" dirty="0" err="1" smtClean="0"/>
              <a:t>eYarn</a:t>
            </a:r>
            <a:r>
              <a:rPr lang="en-AU" dirty="0" smtClean="0"/>
              <a:t> and email</a:t>
            </a:r>
          </a:p>
          <a:p>
            <a:pPr lvl="1"/>
            <a:r>
              <a:rPr lang="en-AU" dirty="0" smtClean="0"/>
              <a:t>Print publications</a:t>
            </a:r>
          </a:p>
          <a:p>
            <a:r>
              <a:rPr lang="en-AU" dirty="0" smtClean="0"/>
              <a:t>Extend the relevance</a:t>
            </a:r>
          </a:p>
          <a:p>
            <a:pPr lvl="1"/>
            <a:r>
              <a:rPr lang="en-AU" dirty="0" smtClean="0"/>
              <a:t>The broader engagement in social justice movements as a workers’ rights organisation</a:t>
            </a:r>
          </a:p>
        </p:txBody>
      </p:sp>
    </p:spTree>
    <p:extLst>
      <p:ext uri="{BB962C8B-B14F-4D97-AF65-F5344CB8AC3E}">
        <p14:creationId xmlns:p14="http://schemas.microsoft.com/office/powerpoint/2010/main" val="3991878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Examples of campaigns from the NTEU A&amp;TSI which have been mainly fostered online </a:t>
            </a:r>
            <a:endParaRPr lang="en-AU" dirty="0"/>
          </a:p>
        </p:txBody>
      </p:sp>
      <p:sp>
        <p:nvSpPr>
          <p:cNvPr id="3" name="Content Placeholder 2"/>
          <p:cNvSpPr>
            <a:spLocks noGrp="1"/>
          </p:cNvSpPr>
          <p:nvPr>
            <p:ph idx="1"/>
          </p:nvPr>
        </p:nvSpPr>
        <p:spPr/>
        <p:txBody>
          <a:bodyPr>
            <a:normAutofit/>
          </a:bodyPr>
          <a:lstStyle/>
          <a:p>
            <a:r>
              <a:rPr lang="en-AU" sz="2000" dirty="0" smtClean="0"/>
              <a:t>Racism, discrimination, cultural respect and lateral violence on campus</a:t>
            </a:r>
          </a:p>
          <a:p>
            <a:r>
              <a:rPr lang="en-AU" sz="2000" dirty="0" smtClean="0"/>
              <a:t>Mainstreaming agendas in universities</a:t>
            </a:r>
          </a:p>
          <a:p>
            <a:r>
              <a:rPr lang="en-AU" sz="2000" dirty="0" smtClean="0"/>
              <a:t>Alternate stances to Constitutional Recognition</a:t>
            </a:r>
          </a:p>
          <a:p>
            <a:r>
              <a:rPr lang="en-AU" sz="2000" dirty="0" smtClean="0"/>
              <a:t>Related stances on self-determination, sovereignty and treaty</a:t>
            </a:r>
          </a:p>
          <a:p>
            <a:r>
              <a:rPr lang="en-AU" sz="2000" dirty="0" smtClean="0"/>
              <a:t>Marriage equality and opposition to the Uluru Bark Petition</a:t>
            </a:r>
          </a:p>
          <a:p>
            <a:r>
              <a:rPr lang="en-AU" sz="2000" dirty="0" smtClean="0"/>
              <a:t>The push for Aboriginal and Torres Strait Islander employment targets</a:t>
            </a:r>
            <a:endParaRPr lang="en-AU" sz="2000" dirty="0"/>
          </a:p>
        </p:txBody>
      </p:sp>
    </p:spTree>
    <p:extLst>
      <p:ext uri="{BB962C8B-B14F-4D97-AF65-F5344CB8AC3E}">
        <p14:creationId xmlns:p14="http://schemas.microsoft.com/office/powerpoint/2010/main" val="1281400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Outcomes from the A&amp;TSI example</a:t>
            </a:r>
            <a:endParaRPr lang="en-AU" dirty="0"/>
          </a:p>
        </p:txBody>
      </p:sp>
      <p:sp>
        <p:nvSpPr>
          <p:cNvPr id="3" name="Content Placeholder 2"/>
          <p:cNvSpPr>
            <a:spLocks noGrp="1"/>
          </p:cNvSpPr>
          <p:nvPr>
            <p:ph idx="1"/>
          </p:nvPr>
        </p:nvSpPr>
        <p:spPr/>
        <p:txBody>
          <a:bodyPr/>
          <a:lstStyle/>
          <a:p>
            <a:r>
              <a:rPr lang="en-AU" dirty="0" smtClean="0"/>
              <a:t>The NTEU has seen the importance of engaging online and has increased its presence as well as hired people specifically to undertake this work</a:t>
            </a:r>
          </a:p>
          <a:p>
            <a:r>
              <a:rPr lang="en-AU" dirty="0" smtClean="0"/>
              <a:t>The NTEU has increased its engagement with broader Aboriginal and Torres Strait Islander social justice campaigns (stop forced closures, as an example). It has additionally seen greater need for community connection</a:t>
            </a:r>
          </a:p>
          <a:p>
            <a:r>
              <a:rPr lang="en-AU" dirty="0" smtClean="0"/>
              <a:t>The National Aboriginal and Torres Strait Islander Organiser has twice acted in the position of social media co-ordinator for the NTEU on a National basis due to skills recognition and the need to boost daily interactions (not just increase activity during campaigns)</a:t>
            </a:r>
          </a:p>
          <a:p>
            <a:r>
              <a:rPr lang="en-AU" dirty="0" smtClean="0"/>
              <a:t>The NTEU has further developed a reputation for being a “dissenter” and has seen the benefit of having Aboriginal and Torres Strait Islander staff and members active in broader circles</a:t>
            </a:r>
          </a:p>
        </p:txBody>
      </p:sp>
    </p:spTree>
    <p:extLst>
      <p:ext uri="{BB962C8B-B14F-4D97-AF65-F5344CB8AC3E}">
        <p14:creationId xmlns:p14="http://schemas.microsoft.com/office/powerpoint/2010/main" val="428529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Some links</a:t>
            </a:r>
            <a:endParaRPr lang="en-AU" dirty="0"/>
          </a:p>
        </p:txBody>
      </p:sp>
      <p:sp>
        <p:nvSpPr>
          <p:cNvPr id="3" name="Content Placeholder 2"/>
          <p:cNvSpPr>
            <a:spLocks noGrp="1"/>
          </p:cNvSpPr>
          <p:nvPr>
            <p:ph idx="1"/>
          </p:nvPr>
        </p:nvSpPr>
        <p:spPr/>
        <p:txBody>
          <a:bodyPr/>
          <a:lstStyle/>
          <a:p>
            <a:r>
              <a:rPr lang="en-AU" dirty="0" err="1" smtClean="0"/>
              <a:t>Rantings</a:t>
            </a:r>
            <a:r>
              <a:rPr lang="en-AU" dirty="0" smtClean="0"/>
              <a:t> of an </a:t>
            </a:r>
            <a:r>
              <a:rPr lang="en-AU" dirty="0"/>
              <a:t>Aboriginal Feminist: </a:t>
            </a:r>
            <a:r>
              <a:rPr lang="en-AU" dirty="0">
                <a:hlinkClick r:id="rId2"/>
              </a:rPr>
              <a:t>http://blackfeministranter.blogspot.com.au</a:t>
            </a:r>
            <a:r>
              <a:rPr lang="en-AU" dirty="0" smtClean="0">
                <a:hlinkClick r:id="rId2"/>
              </a:rPr>
              <a:t>/</a:t>
            </a:r>
            <a:endParaRPr lang="en-AU" dirty="0" smtClean="0"/>
          </a:p>
          <a:p>
            <a:r>
              <a:rPr lang="en-AU" dirty="0" smtClean="0"/>
              <a:t>Black Feminist </a:t>
            </a:r>
            <a:r>
              <a:rPr lang="en-AU" dirty="0" err="1" smtClean="0"/>
              <a:t>Ranter</a:t>
            </a:r>
            <a:r>
              <a:rPr lang="en-AU" dirty="0"/>
              <a:t> Facebook page: </a:t>
            </a:r>
            <a:r>
              <a:rPr lang="en-AU" dirty="0">
                <a:hlinkClick r:id="rId3"/>
              </a:rPr>
              <a:t>https://www.facebook.com/blackfeministranter</a:t>
            </a:r>
            <a:r>
              <a:rPr lang="en-AU" dirty="0" smtClean="0">
                <a:hlinkClick r:id="rId3"/>
              </a:rPr>
              <a:t>/</a:t>
            </a:r>
            <a:endParaRPr lang="en-AU" dirty="0" smtClean="0"/>
          </a:p>
          <a:p>
            <a:r>
              <a:rPr lang="en-AU" dirty="0" smtClean="0"/>
              <a:t>NTEU Aboriginal and Torres Strait </a:t>
            </a:r>
            <a:r>
              <a:rPr lang="en-AU" dirty="0"/>
              <a:t>Islander </a:t>
            </a:r>
            <a:r>
              <a:rPr lang="en-AU" dirty="0" smtClean="0"/>
              <a:t>Caucus Facebook </a:t>
            </a:r>
            <a:r>
              <a:rPr lang="en-AU" dirty="0"/>
              <a:t>page: </a:t>
            </a:r>
            <a:r>
              <a:rPr lang="en-AU" dirty="0">
                <a:hlinkClick r:id="rId4"/>
              </a:rPr>
              <a:t>https://www.facebook.com/IndigNTEU</a:t>
            </a:r>
            <a:r>
              <a:rPr lang="en-AU" dirty="0" smtClean="0">
                <a:hlinkClick r:id="rId4"/>
              </a:rPr>
              <a:t>/</a:t>
            </a:r>
            <a:endParaRPr lang="en-AU" dirty="0" smtClean="0"/>
          </a:p>
          <a:p>
            <a:r>
              <a:rPr lang="en-AU" dirty="0" smtClean="0"/>
              <a:t>NTEU Aboriginal and Torres Strait Islander website</a:t>
            </a:r>
            <a:r>
              <a:rPr lang="en-AU" dirty="0"/>
              <a:t>: </a:t>
            </a:r>
            <a:r>
              <a:rPr lang="en-AU" dirty="0">
                <a:hlinkClick r:id="rId5"/>
              </a:rPr>
              <a:t>http://</a:t>
            </a:r>
            <a:r>
              <a:rPr lang="en-AU" dirty="0" smtClean="0">
                <a:hlinkClick r:id="rId5"/>
              </a:rPr>
              <a:t>www.nteu.org.au/atsi</a:t>
            </a:r>
            <a:endParaRPr lang="en-AU" dirty="0" smtClean="0"/>
          </a:p>
          <a:p>
            <a:r>
              <a:rPr lang="en-AU" dirty="0" smtClean="0"/>
              <a:t>The twits: @</a:t>
            </a:r>
            <a:r>
              <a:rPr lang="en-AU" dirty="0" err="1" smtClean="0"/>
              <a:t>Utopiana</a:t>
            </a:r>
            <a:r>
              <a:rPr lang="en-AU" dirty="0" smtClean="0"/>
              <a:t>, @</a:t>
            </a:r>
            <a:r>
              <a:rPr lang="en-AU" dirty="0" err="1" smtClean="0"/>
              <a:t>NTEU_Indigenous</a:t>
            </a:r>
            <a:r>
              <a:rPr lang="en-AU" smtClean="0"/>
              <a:t> </a:t>
            </a:r>
            <a:endParaRPr lang="en-AU" dirty="0"/>
          </a:p>
        </p:txBody>
      </p:sp>
    </p:spTree>
    <p:extLst>
      <p:ext uri="{BB962C8B-B14F-4D97-AF65-F5344CB8AC3E}">
        <p14:creationId xmlns:p14="http://schemas.microsoft.com/office/powerpoint/2010/main" val="285785983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C333A"/>
      </a:dk2>
      <a:lt2>
        <a:srgbClr val="D6ECED"/>
      </a:lt2>
      <a:accent1>
        <a:srgbClr val="DE32DE"/>
      </a:accent1>
      <a:accent2>
        <a:srgbClr val="F42B8A"/>
      </a:accent2>
      <a:accent3>
        <a:srgbClr val="349FE7"/>
      </a:accent3>
      <a:accent4>
        <a:srgbClr val="565FF8"/>
      </a:accent4>
      <a:accent5>
        <a:srgbClr val="876BE7"/>
      </a:accent5>
      <a:accent6>
        <a:srgbClr val="F268C2"/>
      </a:accent6>
      <a:hlink>
        <a:srgbClr val="F55CF9"/>
      </a:hlink>
      <a:folHlink>
        <a:srgbClr val="E8A0EE"/>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F20B7C8E-B819-43F3-AAF9-EE50B1A83630}"/>
    </a:ext>
  </a:extLst>
</a:theme>
</file>

<file path=docProps/app.xml><?xml version="1.0" encoding="utf-8"?>
<Properties xmlns="http://schemas.openxmlformats.org/officeDocument/2006/extended-properties" xmlns:vt="http://schemas.openxmlformats.org/officeDocument/2006/docPropsVTypes">
  <Template>Wisp</Template>
  <TotalTime>439</TotalTime>
  <Words>750</Words>
  <Application>Microsoft Office PowerPoint</Application>
  <PresentationFormat>Widescreen</PresentationFormat>
  <Paragraphs>71</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Century Gothic</vt:lpstr>
      <vt:lpstr>Wingdings 3</vt:lpstr>
      <vt:lpstr>Wisp</vt:lpstr>
      <vt:lpstr>Creating online chaos: A short guide</vt:lpstr>
      <vt:lpstr>Introduction to me and this session</vt:lpstr>
      <vt:lpstr>PowerPoint Presentation</vt:lpstr>
      <vt:lpstr>How did I “discover” social media?</vt:lpstr>
      <vt:lpstr>Rantings of an Aboriginal Feminist – How it all began</vt:lpstr>
      <vt:lpstr>What happened next?</vt:lpstr>
      <vt:lpstr>PowerPoint Presentation</vt:lpstr>
      <vt:lpstr>Campaigns from BFR:</vt:lpstr>
      <vt:lpstr>Social media as a tool for troublemaking in the Union movement</vt:lpstr>
      <vt:lpstr>To revisit earlier points quickly:</vt:lpstr>
      <vt:lpstr>Some tactics</vt:lpstr>
      <vt:lpstr>Tactics for online engagement:</vt:lpstr>
      <vt:lpstr>Examples of campaigns from the NTEU A&amp;TSI which have been mainly fostered online </vt:lpstr>
      <vt:lpstr>Outcomes from the A&amp;TSI example</vt:lpstr>
      <vt:lpstr>Some links</vt:lpstr>
    </vt:vector>
  </TitlesOfParts>
  <Company>NTEU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online chaos: A short guide</dc:title>
  <dc:creator>Celeste Liddle</dc:creator>
  <cp:lastModifiedBy>Celeste Liddle</cp:lastModifiedBy>
  <cp:revision>18</cp:revision>
  <cp:lastPrinted>2015-11-24T07:31:56Z</cp:lastPrinted>
  <dcterms:created xsi:type="dcterms:W3CDTF">2015-11-23T06:09:47Z</dcterms:created>
  <dcterms:modified xsi:type="dcterms:W3CDTF">2015-11-24T07:32:05Z</dcterms:modified>
</cp:coreProperties>
</file>